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7" r:id="rId3"/>
    <p:sldId id="320" r:id="rId4"/>
    <p:sldId id="278" r:id="rId5"/>
    <p:sldId id="271" r:id="rId6"/>
    <p:sldId id="272" r:id="rId7"/>
    <p:sldId id="273" r:id="rId8"/>
    <p:sldId id="279" r:id="rId9"/>
    <p:sldId id="308" r:id="rId10"/>
    <p:sldId id="280" r:id="rId11"/>
    <p:sldId id="312" r:id="rId12"/>
    <p:sldId id="317" r:id="rId13"/>
    <p:sldId id="281" r:id="rId14"/>
    <p:sldId id="310" r:id="rId15"/>
    <p:sldId id="282" r:id="rId16"/>
    <p:sldId id="311" r:id="rId17"/>
    <p:sldId id="319" r:id="rId18"/>
    <p:sldId id="29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0"/>
    <p:restoredTop sz="94674"/>
  </p:normalViewPr>
  <p:slideViewPr>
    <p:cSldViewPr>
      <p:cViewPr varScale="1">
        <p:scale>
          <a:sx n="83" d="100"/>
          <a:sy n="83" d="100"/>
        </p:scale>
        <p:origin x="128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4FE7F-EF9D-5648-9319-5D4DB0F3FBAE}" type="datetimeFigureOut">
              <a:rPr lang="ru-RU" smtClean="0"/>
              <a:t>09.02.2023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4523B-BB26-C144-96C2-057C3A891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792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FCC3FD-2937-4729-A9D5-7B0E909AE601}" type="slidenum">
              <a:rPr lang="ru-RU" smtClean="0"/>
              <a:pPr eaLnBrk="1" hangingPunct="1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72859-43CE-424C-B40D-007C982C587B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942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F4F97E-C09F-4C3B-951D-32DE81B32798}" type="slidenum">
              <a:rPr lang="ru-RU" smtClean="0"/>
              <a:pPr eaLnBrk="1" hangingPunct="1"/>
              <a:t>18</a:t>
            </a:fld>
            <a:endParaRPr lang="ru-RU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B321B3-8B3C-D5B5-19C4-C4C0FCF76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8073CF-5A2D-7730-A606-A409115E0F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ED8A72-F0DA-C7B0-5B1F-6C7F5E36A4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7291B-CAF4-8D45-AEE2-D1A4834840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334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149BB7-D50A-9E08-AEB1-05430A40C9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864312-7909-6B2B-C366-7D22CFE076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18CFFE-65B9-138E-BFC5-508A3730EA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E553F-D067-6D49-BD03-93287319D2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150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4E5BAE-092D-47A6-DE97-A24D0E5ADF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733C5E-25BA-8E55-6A8E-D3F4080C1C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E8ADB6-19F6-4106-A311-268C729810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F0638E-6B8A-8D46-B118-4107D125CC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7977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6E8EA-A16C-43F1-A847-E2CB33ECC4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669686"/>
      </p:ext>
    </p:extLst>
  </p:cSld>
  <p:clrMapOvr>
    <a:masterClrMapping/>
  </p:clrMapOvr>
  <p:transition spd="med">
    <p:cover dir="lu"/>
    <p:sndAc>
      <p:stSnd>
        <p:snd r:embed="rId1" name="arrow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173D6-BA87-4422-920B-25483B4DA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17401"/>
      </p:ext>
    </p:extLst>
  </p:cSld>
  <p:clrMapOvr>
    <a:masterClrMapping/>
  </p:clrMapOvr>
  <p:transition spd="med">
    <p:cover dir="lu"/>
    <p:sndAc>
      <p:stSnd>
        <p:snd r:embed="rId1" name="arrow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09.02.2023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26D70C-C226-D73C-A86C-05B1D591A2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6F0B82-7812-CF58-7912-64E7B89A9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5E1B167-41D3-1473-EEE8-1FBE0D4647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00AB0-3B20-FC4F-80F7-DCB56BFFC4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953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226DC-7DD3-1DC6-E258-63161ABACD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BFA342-3AEB-09D8-2F08-CF196E5B5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8CC491-3972-C3AD-8A82-C3A7E42F9D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25E0BE-78F6-CC4A-9A49-B4B8E3E3CC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75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3B9569-4E1C-CAAF-A8CA-E726C5B605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6EDD2C-E58E-00DA-D9FB-20EE5D4DB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F2A98C-8904-D39C-3BEA-BB8032E1DF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F9999-BC8B-9846-B0C5-CDA8C449A2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379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B8D1079-34DD-A3C6-956E-9430DF838B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B46937F-49AC-8C43-0074-7827DC78E0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5BD8DE0-9B2A-3131-978B-EEF01ACA0E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420C6-22C6-7048-B717-2FFF27CB47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099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4FAE0A-7098-8827-7AFE-3ADCA684D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2CB0121-83A9-8E7A-EF9A-5B19BAC60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F042330-A0AC-33BE-ACC9-9669E2B023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1222B-BF46-F047-85DF-08D5EA23C7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955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53E9860-5DB0-9D4F-AF52-EB3A1A2FE1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2D2D4A9-D06B-C107-A982-D5215B18D4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C75942B-5D61-56A7-9C0A-E68D76DF96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C9AE2-D7C8-8D4F-B4C0-AC816D2B14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304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0C2D9-FE42-BFCD-90C8-B9E5F7DFBA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B0D382-7EA5-F0A0-B0F2-B3987E0D4E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07298C-8350-34C0-D980-AD81EE6871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CC5D19-950A-2A49-8DFC-DDF5F1F2B2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920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00234F-8DB0-F640-C1F5-BF6CAB4549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A67CB5-9F28-64F0-B00B-D97A1A9504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C478DD-1A9D-3190-C1B6-CAE09D9726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572D57-8A49-0043-B46B-065907F709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622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53F35B5-EDBC-FD33-CEF4-40C699246A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8930012-9422-24BA-7372-43FB68BC03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593ED17-4ABF-C84F-568D-4AD7E8171F6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C45156-F352-8E81-600B-19CCA55302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92D8BB-B396-2519-9A53-DAFC043F52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8AD812-1A1F-3A49-82FB-D34267FF933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37B9143-40C8-4CD9-841E-4ACD9FDA2E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762000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sz="3200" dirty="0"/>
              <a:t>МБОУ г. Иркутска СОШ №6</a:t>
            </a:r>
            <a:br>
              <a:rPr lang="ru-RU" altLang="ru-RU" sz="3200" dirty="0"/>
            </a:br>
            <a:r>
              <a:rPr lang="ru-RU" altLang="ru-RU" sz="3200" dirty="0" smtClean="0"/>
              <a:t/>
            </a:r>
            <a:br>
              <a:rPr lang="ru-RU" altLang="ru-RU" sz="3200" dirty="0" smtClean="0"/>
            </a:br>
            <a:r>
              <a:rPr lang="ru-RU" altLang="ru-RU" sz="3200" dirty="0" smtClean="0"/>
              <a:t>«</a:t>
            </a:r>
            <a:r>
              <a:rPr lang="ru-RU" altLang="ru-RU" sz="3200" dirty="0"/>
              <a:t>Урок </a:t>
            </a:r>
            <a:r>
              <a:rPr lang="ru-RU" altLang="ru-RU" sz="3200" dirty="0" smtClean="0"/>
              <a:t>математики в </a:t>
            </a:r>
            <a:r>
              <a:rPr lang="ru-RU" altLang="ru-RU" sz="3200" dirty="0"/>
              <a:t>5 </a:t>
            </a:r>
            <a:r>
              <a:rPr lang="ru-RU" altLang="ru-RU" sz="3200" dirty="0" smtClean="0"/>
              <a:t>классе», 06.02.23</a:t>
            </a:r>
            <a:r>
              <a:rPr lang="ru-RU" altLang="ru-RU" sz="3200" dirty="0"/>
              <a:t/>
            </a:r>
            <a:br>
              <a:rPr lang="ru-RU" altLang="ru-RU" sz="3200" dirty="0"/>
            </a:br>
            <a:endParaRPr lang="ru-RU" altLang="ru-RU" sz="320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291AE5D-4183-10AD-FE54-A86279408D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4600"/>
            <a:ext cx="6400800" cy="1981200"/>
          </a:xfrm>
        </p:spPr>
        <p:txBody>
          <a:bodyPr/>
          <a:lstStyle/>
          <a:p>
            <a:pPr eaLnBrk="1" hangingPunct="1"/>
            <a:r>
              <a:rPr lang="ru-RU" altLang="ru-RU" sz="2800" b="1" dirty="0"/>
              <a:t>Учитель математики:</a:t>
            </a:r>
          </a:p>
          <a:p>
            <a:pPr eaLnBrk="1" hangingPunct="1"/>
            <a:r>
              <a:rPr lang="ru-RU" altLang="ru-RU" sz="2800" b="1" dirty="0" err="1"/>
              <a:t>Кононученко</a:t>
            </a:r>
            <a:r>
              <a:rPr lang="ru-RU" altLang="ru-RU" sz="2800" b="1" dirty="0"/>
              <a:t> Ольга Васильевна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18488" cy="1476375"/>
          </a:xfrm>
        </p:spPr>
        <p:txBody>
          <a:bodyPr/>
          <a:lstStyle/>
          <a:p>
            <a:pPr>
              <a:defRPr/>
            </a:pPr>
            <a:r>
              <a:rPr lang="ru-RU" sz="6600" dirty="0">
                <a:solidFill>
                  <a:srgbClr val="FF0000"/>
                </a:solidFill>
              </a:rPr>
              <a:t>Вывод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15517" y="1196752"/>
            <a:ext cx="8928484" cy="3995961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Из двух дробей с одинаковыми знаменателями больше та, у которой числитель больше.</a:t>
            </a:r>
          </a:p>
          <a:p>
            <a:pPr marL="609600" indent="-609600">
              <a:buFontTx/>
              <a:buNone/>
            </a:pPr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2519772" y="2456892"/>
          <a:ext cx="854075" cy="214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Формула" r:id="rId3" imgW="152280" imgH="393480" progId="Equation.3">
                  <p:embed/>
                </p:oleObj>
              </mc:Choice>
              <mc:Fallback>
                <p:oleObj name="Формула" r:id="rId3" imgW="152280" imgH="393480" progId="Equation.3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772" y="2456892"/>
                        <a:ext cx="854075" cy="214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860032" y="2459628"/>
          <a:ext cx="852488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Формула" r:id="rId5" imgW="152280" imgH="393480" progId="Equation.3">
                  <p:embed/>
                </p:oleObj>
              </mc:Choice>
              <mc:Fallback>
                <p:oleObj name="Формула" r:id="rId5" imgW="152280" imgH="393480" progId="Equation.3">
                  <p:embed/>
                  <p:pic>
                    <p:nvPicPr>
                      <p:cNvPr id="3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459628"/>
                        <a:ext cx="852488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671900" y="2459504"/>
            <a:ext cx="102944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fontAlgn="auto">
              <a:spcBef>
                <a:spcPts val="0"/>
              </a:spcBef>
              <a:spcAft>
                <a:spcPts val="0"/>
              </a:spcAft>
            </a:pPr>
            <a:r>
              <a:rPr lang="ru-RU" sz="12000" b="1" dirty="0">
                <a:solidFill>
                  <a:srgbClr val="5ECCF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</a:t>
            </a:r>
            <a:endParaRPr lang="ru-RU" sz="12000" b="1" dirty="0">
              <a:solidFill>
                <a:srgbClr val="5ECCF3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/>
              <a:t>№3. Сравните: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15516" y="800708"/>
                <a:ext cx="8471284" cy="532545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sz="5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5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5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ru-RU" sz="5400" b="0" i="1" dirty="0" smtClean="0">
                        <a:latin typeface="Cambria Math"/>
                        <a:cs typeface="Times New Roman" panose="02020603050405020304" pitchFamily="18" charset="0"/>
                      </a:rPr>
                      <m:t> и </m:t>
                    </m:r>
                    <m:f>
                      <m:fPr>
                        <m:ctrlPr>
                          <a:rPr lang="ru-RU" sz="5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5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5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ru-RU" sz="5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ru-RU" sz="5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5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5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23</m:t>
                        </m:r>
                      </m:den>
                    </m:f>
                    <m:r>
                      <a:rPr lang="ru-RU" sz="5400" b="0" i="1" dirty="0" smtClean="0">
                        <a:latin typeface="Cambria Math"/>
                        <a:cs typeface="Times New Roman" panose="02020603050405020304" pitchFamily="18" charset="0"/>
                      </a:rPr>
                      <m:t> и </m:t>
                    </m:r>
                    <m:f>
                      <m:fPr>
                        <m:ctrlPr>
                          <a:rPr lang="ru-RU" sz="5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5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5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ru-RU" sz="5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ru-RU" sz="5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5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15</m:t>
                        </m:r>
                      </m:num>
                      <m:den>
                        <m:r>
                          <a:rPr lang="ru-RU" sz="5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67</m:t>
                        </m:r>
                      </m:den>
                    </m:f>
                    <m:r>
                      <a:rPr lang="ru-RU" sz="5400" b="0" i="1" dirty="0" smtClean="0">
                        <a:latin typeface="Cambria Math"/>
                        <a:cs typeface="Times New Roman" panose="02020603050405020304" pitchFamily="18" charset="0"/>
                      </a:rPr>
                      <m:t> и </m:t>
                    </m:r>
                    <m:f>
                      <m:fPr>
                        <m:ctrlPr>
                          <a:rPr lang="ru-RU" sz="5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5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15</m:t>
                        </m:r>
                      </m:num>
                      <m:den>
                        <m:r>
                          <a:rPr lang="ru-RU" sz="5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61</m:t>
                        </m:r>
                      </m:den>
                    </m:f>
                  </m:oMath>
                </a14:m>
                <a:r>
                  <a:rPr lang="ru-RU" sz="5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0" indent="0">
                  <a:buNone/>
                </a:pPr>
                <a:r>
                  <a:rPr lang="ru-RU" sz="5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5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a:rPr lang="ru-RU" sz="5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21</m:t>
                        </m:r>
                      </m:den>
                    </m:f>
                    <m:r>
                      <a:rPr lang="ru-RU" sz="5400" b="0" i="1" dirty="0" smtClean="0">
                        <a:latin typeface="Cambria Math"/>
                        <a:cs typeface="Times New Roman" panose="02020603050405020304" pitchFamily="18" charset="0"/>
                      </a:rPr>
                      <m:t> и </m:t>
                    </m:r>
                    <m:f>
                      <m:fPr>
                        <m:ctrlPr>
                          <a:rPr lang="ru-RU" sz="5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5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a:rPr lang="ru-RU" sz="5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23</m:t>
                        </m:r>
                      </m:den>
                    </m:f>
                  </m:oMath>
                </a14:m>
                <a:r>
                  <a:rPr lang="ru-RU" sz="5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</a:p>
              <a:p>
                <a:pPr marL="0" indent="0">
                  <a:buNone/>
                </a:pPr>
                <a:endParaRPr lang="ru-RU" sz="5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ru-RU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5516" y="800708"/>
                <a:ext cx="8471284" cy="5325455"/>
              </a:xfrm>
              <a:blipFill rotWithShape="1">
                <a:blip r:embed="rId2"/>
                <a:stretch>
                  <a:fillRect l="-3813" t="-17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4463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1EF143-FD49-374F-418F-8FD2EE606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3CFAE4-F510-72A9-328E-514DB38B2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11" y="990600"/>
            <a:ext cx="8229600" cy="4525963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Ровно встали, тихо сели.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Головами повертели,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Очень сладко потянулись,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друг другу  улыбнулись.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Скоро прозвенит звонок,</a:t>
            </a:r>
          </a:p>
          <a:p>
            <a:pPr marL="0" indent="0">
              <a:buNone/>
            </a:pPr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Продолжаем наш урок.</a:t>
            </a:r>
            <a:r>
              <a:rPr lang="ru-RU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568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25425"/>
            <a:ext cx="8243887" cy="7604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/>
              <a:t>Задание №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59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59532" y="1196752"/>
                <a:ext cx="8614606" cy="5112568"/>
              </a:xfrm>
            </p:spPr>
            <p:txBody>
              <a:bodyPr>
                <a:normAutofit/>
              </a:bodyPr>
              <a:lstStyle/>
              <a:p>
                <a:pPr marL="609600" indent="-609600">
                  <a:lnSpc>
                    <a:spcPct val="80000"/>
                  </a:lnSpc>
                  <a:buFontTx/>
                  <a:buAutoNum type="arabicPeriod"/>
                </a:pPr>
                <a:r>
                  <a:rPr lang="ru-RU" sz="3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Начертить два прямоугольника со сторонами 4 и 12 см.</a:t>
                </a:r>
              </a:p>
              <a:p>
                <a:pPr marL="609600" indent="-609600">
                  <a:lnSpc>
                    <a:spcPct val="80000"/>
                  </a:lnSpc>
                  <a:buFontTx/>
                  <a:buAutoNum type="arabicPeriod"/>
                </a:pPr>
                <a:r>
                  <a:rPr lang="ru-RU" sz="3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Найти, заштриховать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3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первого прямоугольника и подписать.</a:t>
                </a:r>
              </a:p>
              <a:p>
                <a:pPr marL="609600" indent="-609600">
                  <a:lnSpc>
                    <a:spcPct val="80000"/>
                  </a:lnSpc>
                  <a:buFontTx/>
                  <a:buAutoNum type="arabicPeriod"/>
                </a:pPr>
                <a:r>
                  <a:rPr lang="ru-RU" sz="3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Найти, заштриховать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ru-RU" sz="3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второго прямоугольника подписать.</a:t>
                </a:r>
              </a:p>
              <a:p>
                <a:pPr marL="609600" indent="-609600">
                  <a:lnSpc>
                    <a:spcPct val="80000"/>
                  </a:lnSpc>
                  <a:buFontTx/>
                  <a:buAutoNum type="arabicPeriod"/>
                </a:pPr>
                <a:r>
                  <a:rPr lang="ru-RU" sz="3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Сравните заштрихованные части.</a:t>
                </a:r>
              </a:p>
              <a:p>
                <a:pPr marL="609600" indent="-609600">
                  <a:lnSpc>
                    <a:spcPct val="80000"/>
                  </a:lnSpc>
                  <a:buFontTx/>
                  <a:buAutoNum type="arabicPeriod"/>
                </a:pPr>
                <a:r>
                  <a:rPr lang="ru-RU" sz="3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Сравните дроби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  <m:r>
                      <a:rPr lang="ru-RU" sz="3600" b="0" i="1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и </m:t>
                    </m:r>
                    <m:f>
                      <m:fPr>
                        <m:ctrlPr>
                          <a:rPr lang="ru-RU" sz="36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36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3600" b="0" i="1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ru-RU" sz="3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609600" indent="-609600">
                  <a:lnSpc>
                    <a:spcPct val="80000"/>
                  </a:lnSpc>
                  <a:buFontTx/>
                  <a:buAutoNum type="arabicPeriod"/>
                </a:pPr>
                <a:endParaRPr lang="ru-RU" sz="24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945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9532" y="1196752"/>
                <a:ext cx="8614606" cy="5112568"/>
              </a:xfrm>
              <a:blipFill rotWithShape="1">
                <a:blip r:embed="rId2"/>
                <a:stretch>
                  <a:fillRect l="-1911" t="-40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284404"/>
              </p:ext>
            </p:extLst>
          </p:nvPr>
        </p:nvGraphicFramePr>
        <p:xfrm>
          <a:off x="251520" y="1021378"/>
          <a:ext cx="3600405" cy="1440160"/>
        </p:xfrm>
        <a:graphic>
          <a:graphicData uri="http://schemas.openxmlformats.org/drawingml/2006/table">
            <a:tbl>
              <a:tblPr firstRow="1" firstCol="1" bandRow="1"/>
              <a:tblGrid>
                <a:gridCol w="299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7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0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01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01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019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01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3525" y="3436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2788" algn="l"/>
              </a:tabLst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40052" y="1039380"/>
          <a:ext cx="3564396" cy="1404156"/>
        </p:xfrm>
        <a:graphic>
          <a:graphicData uri="http://schemas.openxmlformats.org/drawingml/2006/table">
            <a:tbl>
              <a:tblPr firstRow="1" firstCol="1" bandRow="1"/>
              <a:tblGrid>
                <a:gridCol w="296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68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71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7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71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71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71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71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71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51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0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</a:rPr>
                        <a:t> </a:t>
                      </a:r>
                      <a:endParaRPr lang="ru-RU" sz="100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33525" y="3436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2788" algn="l"/>
              </a:tabLst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951820" y="2753376"/>
                <a:ext cx="567784" cy="11443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1820" y="2753376"/>
                <a:ext cx="567784" cy="11443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286200" y="2753376"/>
                <a:ext cx="822661" cy="11407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ru-RU" sz="3600" i="1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200" y="2753376"/>
                <a:ext cx="822661" cy="114076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60455" y="1088740"/>
                <a:ext cx="1314784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ru-RU" sz="6000" i="1" smtClean="0">
                          <a:latin typeface="Cambria Math"/>
                          <a:ea typeface="Cambria Math"/>
                        </a:rPr>
                        <m:t>&gt;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455" y="1088740"/>
                <a:ext cx="1314784" cy="101566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60455" y="2815925"/>
                <a:ext cx="1314784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6000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ru-RU" sz="6000" i="1" smtClean="0">
                          <a:latin typeface="Cambria Math"/>
                          <a:ea typeface="Cambria Math"/>
                        </a:rPr>
                        <m:t>&gt;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0455" y="2815925"/>
                <a:ext cx="1314784" cy="101566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787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620713"/>
            <a:ext cx="8291513" cy="1189037"/>
          </a:xfrm>
        </p:spPr>
        <p:txBody>
          <a:bodyPr/>
          <a:lstStyle/>
          <a:p>
            <a:pPr>
              <a:defRPr/>
            </a:pPr>
            <a:r>
              <a:rPr lang="ru-RU" sz="6600" dirty="0">
                <a:solidFill>
                  <a:srgbClr val="FF0000"/>
                </a:solidFill>
              </a:rPr>
              <a:t>Вывод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15517" y="1520788"/>
            <a:ext cx="8687184" cy="4140237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Из двух дробей с одинаковыми числителями больше та, у которой знаменатель меньше.</a:t>
            </a:r>
          </a:p>
          <a:p>
            <a:pPr marL="2209800" lvl="4" indent="-381000">
              <a:buFontTx/>
              <a:buNone/>
            </a:pPr>
            <a:endParaRPr lang="ru-RU" sz="32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743325" y="4113213"/>
          <a:ext cx="1955800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380880" imgH="393480" progId="Equation.DSMT4">
                  <p:embed/>
                </p:oleObj>
              </mc:Choice>
              <mc:Fallback>
                <p:oleObj name="Equation" r:id="rId3" imgW="380880" imgH="39348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325" y="4113213"/>
                        <a:ext cx="1955800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076"/>
            <a:ext cx="8229600" cy="1143000"/>
          </a:xfrm>
        </p:spPr>
        <p:txBody>
          <a:bodyPr/>
          <a:lstStyle/>
          <a:p>
            <a:r>
              <a:rPr lang="ru-RU" sz="3600" dirty="0">
                <a:solidFill>
                  <a:schemeClr val="tx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Задание №5. Сравните: 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0" t="29297" r="58252" b="35547"/>
          <a:stretch>
            <a:fillRect/>
          </a:stretch>
        </p:blipFill>
        <p:spPr bwMode="auto">
          <a:xfrm>
            <a:off x="2519772" y="944724"/>
            <a:ext cx="3922140" cy="5796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7928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FED72F-6F7B-A726-3E77-F9827F05D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A1BE3D-884C-2163-6FB5-63F7F1413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§ </a:t>
            </a:r>
            <a:r>
              <a:rPr lang="ru-RU" dirty="0"/>
              <a:t>25 – 26 </a:t>
            </a:r>
            <a:r>
              <a:rPr lang="ru-RU" dirty="0" smtClean="0"/>
              <a:t>( правила;</a:t>
            </a:r>
          </a:p>
          <a:p>
            <a:r>
              <a:rPr lang="ru-RU" dirty="0" smtClean="0"/>
              <a:t>знать </a:t>
            </a:r>
            <a:r>
              <a:rPr lang="ru-RU" dirty="0"/>
              <a:t>алгоритм сравнения)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№№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724; 726</a:t>
            </a:r>
            <a:r>
              <a:rPr lang="ru-RU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творческое задание)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305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РЕФЛЕКСИЯ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dirty="0"/>
          </a:p>
          <a:p>
            <a:pPr algn="ctr">
              <a:buFontTx/>
              <a:buNone/>
            </a:pPr>
            <a:r>
              <a:rPr lang="ru-RU" dirty="0"/>
              <a:t>Продолжи предложение:</a:t>
            </a:r>
          </a:p>
          <a:p>
            <a:pPr>
              <a:buFontTx/>
              <a:buNone/>
            </a:pPr>
            <a:r>
              <a:rPr lang="ru-RU" dirty="0"/>
              <a:t>        Я узнала (л)… </a:t>
            </a:r>
          </a:p>
          <a:p>
            <a:pPr>
              <a:buFontTx/>
              <a:buNone/>
            </a:pPr>
            <a:r>
              <a:rPr lang="ru-RU" dirty="0"/>
              <a:t>        Я научилась (</a:t>
            </a:r>
            <a:r>
              <a:rPr lang="ru-RU" dirty="0" err="1"/>
              <a:t>ся</a:t>
            </a:r>
            <a:r>
              <a:rPr lang="ru-RU" dirty="0"/>
              <a:t>)… </a:t>
            </a:r>
          </a:p>
          <a:p>
            <a:pPr>
              <a:buFontTx/>
              <a:buNone/>
            </a:pPr>
            <a:r>
              <a:rPr lang="ru-RU" dirty="0"/>
              <a:t>        Я умею…</a:t>
            </a:r>
          </a:p>
          <a:p>
            <a:pPr>
              <a:buFontTx/>
              <a:buNone/>
            </a:pPr>
            <a:r>
              <a:rPr lang="ru-RU" dirty="0"/>
              <a:t>        </a:t>
            </a:r>
            <a:r>
              <a:rPr lang="ru-RU" dirty="0" smtClean="0"/>
              <a:t>Я </a:t>
            </a:r>
            <a:r>
              <a:rPr lang="ru-RU" dirty="0"/>
              <a:t>еще затрудняюсь…</a:t>
            </a:r>
          </a:p>
          <a:p>
            <a:pPr>
              <a:buFontTx/>
              <a:buNone/>
            </a:pP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792163" y="225425"/>
            <a:ext cx="7480300" cy="7556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dirty="0">
                <a:latin typeface="+mn-lt"/>
              </a:rPr>
              <a:t>Отгадай </a:t>
            </a:r>
            <a:r>
              <a:rPr lang="ru-RU" sz="3600" dirty="0" smtClean="0">
                <a:latin typeface="+mn-lt"/>
              </a:rPr>
              <a:t>ребус</a:t>
            </a:r>
            <a:r>
              <a:rPr lang="ru-RU" sz="3600" dirty="0">
                <a:latin typeface="+mn-lt"/>
              </a:rPr>
              <a:t> </a:t>
            </a:r>
            <a:r>
              <a:rPr lang="ru-RU" sz="3600" dirty="0" smtClean="0">
                <a:latin typeface="+mn-lt"/>
              </a:rPr>
              <a:t>– узнаешь тему урока.</a:t>
            </a:r>
            <a:endParaRPr lang="ru-RU" sz="3600" dirty="0">
              <a:latin typeface="+mn-lt"/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1079500" y="3429000"/>
            <a:ext cx="738187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9000" b="1" dirty="0"/>
              <a:t>2"   </a:t>
            </a:r>
            <a:r>
              <a:rPr lang="ru-RU" sz="2600" b="1" dirty="0"/>
              <a:t>   </a:t>
            </a:r>
            <a:r>
              <a:rPr lang="ru-RU" sz="8400" b="1" dirty="0"/>
              <a:t> </a:t>
            </a:r>
            <a:r>
              <a:rPr lang="ru-RU" sz="2600" b="1" dirty="0"/>
              <a:t>             </a:t>
            </a:r>
            <a:r>
              <a:rPr lang="ru-RU" sz="9000" b="1" dirty="0"/>
              <a:t>"  И</a:t>
            </a:r>
          </a:p>
        </p:txBody>
      </p:sp>
      <p:pic>
        <p:nvPicPr>
          <p:cNvPr id="16388" name="Picture 7" descr="im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118" y="1520788"/>
            <a:ext cx="1798638" cy="359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403350" y="4868863"/>
            <a:ext cx="67691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90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дроби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3091C7-FF5C-1FB7-B904-157EA2DB9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latin typeface="Monotype Corsiva" pitchFamily="66" charset="0"/>
              </a:rPr>
              <a:t>Я начинаю, а вы мне в рифму отвечайте: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24BD0EC-46B8-1461-CE03-D48B4544BD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1" y="1405732"/>
            <a:ext cx="655320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92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 noGrp="1"/>
          </p:cNvSpPr>
          <p:nvPr>
            <p:ph type="title"/>
          </p:nvPr>
        </p:nvSpPr>
        <p:spPr/>
        <p:txBody>
          <a:bodyPr rtlCol="0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Прочитайте дроби, назовите числитель и знаменатель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47813" y="1808163"/>
          <a:ext cx="503237" cy="142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1808163"/>
                        <a:ext cx="503237" cy="1420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663825" y="1736725"/>
          <a:ext cx="576263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25" y="1736725"/>
                        <a:ext cx="576263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671888" y="1736725"/>
          <a:ext cx="755650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7" imgW="203040" imgH="393480" progId="Equation.DSMT4">
                  <p:embed/>
                </p:oleObj>
              </mc:Choice>
              <mc:Fallback>
                <p:oleObj name="Equation" r:id="rId7" imgW="203040" imgH="39348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8" y="1736725"/>
                        <a:ext cx="755650" cy="1465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967288" y="1665288"/>
          <a:ext cx="936625" cy="161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288" y="1665288"/>
                        <a:ext cx="936625" cy="161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708400" y="3789363"/>
          <a:ext cx="792163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Equation" r:id="rId11" imgW="215640" imgH="393480" progId="Equation.DSMT4">
                  <p:embed/>
                </p:oleObj>
              </mc:Choice>
              <mc:Fallback>
                <p:oleObj name="Equation" r:id="rId11" imgW="215640" imgH="393480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789363"/>
                        <a:ext cx="792163" cy="144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7596188" y="1700213"/>
          <a:ext cx="896937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13" imgW="215640" imgH="393480" progId="Equation.DSMT4">
                  <p:embed/>
                </p:oleObj>
              </mc:Choice>
              <mc:Fallback>
                <p:oleObj name="Equation" r:id="rId13" imgW="215640" imgH="393480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1700213"/>
                        <a:ext cx="896937" cy="163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268538" y="3860800"/>
          <a:ext cx="1073150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15" imgW="279360" imgH="393480" progId="Equation.DSMT4">
                  <p:embed/>
                </p:oleObj>
              </mc:Choice>
              <mc:Fallback>
                <p:oleObj name="Equation" r:id="rId15" imgW="279360" imgH="393480" progId="Equation.DSMT4">
                  <p:embed/>
                  <p:pic>
                    <p:nvPicPr>
                      <p:cNvPr id="10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860800"/>
                        <a:ext cx="1073150" cy="151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6480175" y="1665288"/>
          <a:ext cx="539750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17" imgW="152280" imgH="393480" progId="Equation.DSMT4">
                  <p:embed/>
                </p:oleObj>
              </mc:Choice>
              <mc:Fallback>
                <p:oleObj name="Equation" r:id="rId17" imgW="152280" imgH="393480" progId="Equation.DSMT4">
                  <p:embed/>
                  <p:pic>
                    <p:nvPicPr>
                      <p:cNvPr id="10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175" y="1665288"/>
                        <a:ext cx="539750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4859338" y="3716338"/>
          <a:ext cx="1081087" cy="152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19" imgW="279360" imgH="393480" progId="Equation.DSMT4">
                  <p:embed/>
                </p:oleObj>
              </mc:Choice>
              <mc:Fallback>
                <p:oleObj name="Equation" r:id="rId19" imgW="279360" imgH="393480" progId="Equation.DSMT4">
                  <p:embed/>
                  <p:pic>
                    <p:nvPicPr>
                      <p:cNvPr id="10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716338"/>
                        <a:ext cx="1081087" cy="152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6443663" y="3716338"/>
          <a:ext cx="828675" cy="142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21" imgW="228600" imgH="393480" progId="Equation.DSMT4">
                  <p:embed/>
                </p:oleObj>
              </mc:Choice>
              <mc:Fallback>
                <p:oleObj name="Equation" r:id="rId21" imgW="228600" imgH="393480" progId="Equation.DSMT4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3716338"/>
                        <a:ext cx="828675" cy="142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7812088" y="3789363"/>
          <a:ext cx="539750" cy="1395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23" imgW="152280" imgH="393480" progId="Equation.DSMT4">
                  <p:embed/>
                </p:oleObj>
              </mc:Choice>
              <mc:Fallback>
                <p:oleObj name="Equation" r:id="rId23" imgW="152280" imgH="393480" progId="Equation.DSMT4">
                  <p:embed/>
                  <p:pic>
                    <p:nvPicPr>
                      <p:cNvPr id="10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3789363"/>
                        <a:ext cx="539750" cy="1395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>
              <a:defRPr/>
            </a:pPr>
            <a:r>
              <a:rPr lang="ru-RU" sz="3600" dirty="0"/>
              <a:t>Задание 1.Математический  диктант</a:t>
            </a:r>
          </a:p>
        </p:txBody>
      </p:sp>
      <p:graphicFrame>
        <p:nvGraphicFramePr>
          <p:cNvPr id="29706" name="Object 2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06998867"/>
              </p:ext>
            </p:extLst>
          </p:nvPr>
        </p:nvGraphicFramePr>
        <p:xfrm>
          <a:off x="611188" y="2116137"/>
          <a:ext cx="4037012" cy="398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Диаграмма" r:id="rId3" imgW="4038585" imgH="3990968" progId="MSGraph.Chart.8">
                  <p:embed followColorScheme="full"/>
                </p:oleObj>
              </mc:Choice>
              <mc:Fallback>
                <p:oleObj name="Диаграмма" r:id="rId3" imgW="4038585" imgH="3990968" progId="MSGraph.Chart.8">
                  <p:embed followColorScheme="full"/>
                  <p:pic>
                    <p:nvPicPr>
                      <p:cNvPr id="297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116137"/>
                        <a:ext cx="4037012" cy="3989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7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60263112"/>
              </p:ext>
            </p:extLst>
          </p:nvPr>
        </p:nvGraphicFramePr>
        <p:xfrm>
          <a:off x="5562600" y="2365804"/>
          <a:ext cx="2215286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Диаграмма" r:id="rId5" imgW="4038585" imgH="3990968" progId="MSGraph.Chart.8">
                  <p:embed followColorScheme="full"/>
                </p:oleObj>
              </mc:Choice>
              <mc:Fallback>
                <p:oleObj name="Диаграмма" r:id="rId5" imgW="4038585" imgH="3990968" progId="MSGraph.Chart.8">
                  <p:embed followColorScheme="full"/>
                  <p:pic>
                    <p:nvPicPr>
                      <p:cNvPr id="297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365804"/>
                        <a:ext cx="2215286" cy="218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611188" y="1196975"/>
            <a:ext cx="8229600" cy="711200"/>
          </a:xfrm>
        </p:spPr>
        <p:txBody>
          <a:bodyPr/>
          <a:lstStyle/>
          <a:p>
            <a:endParaRPr lang="ru-RU" sz="280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60" name="Group 44"/>
          <p:cNvGraphicFramePr>
            <a:graphicFrameLocks noGrp="1"/>
          </p:cNvGraphicFramePr>
          <p:nvPr>
            <p:ph sz="quarter" idx="1"/>
          </p:nvPr>
        </p:nvGraphicFramePr>
        <p:xfrm>
          <a:off x="1116013" y="620713"/>
          <a:ext cx="2663825" cy="2520951"/>
        </p:xfrm>
        <a:graphic>
          <a:graphicData uri="http://schemas.openxmlformats.org/drawingml/2006/table">
            <a:tbl>
              <a:tblPr/>
              <a:tblGrid>
                <a:gridCol w="887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74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E2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E2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E2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E2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95" name="Rectangle 55"/>
          <p:cNvSpPr>
            <a:spLocks noGrp="1" noChangeArrowheads="1"/>
          </p:cNvSpPr>
          <p:nvPr>
            <p:ph sz="quarter" idx="2"/>
          </p:nvPr>
        </p:nvSpPr>
        <p:spPr>
          <a:xfrm>
            <a:off x="4787900" y="549275"/>
            <a:ext cx="647700" cy="647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>
                <a:latin typeface="Arial" charset="0"/>
              </a:rPr>
              <a:t>4.</a:t>
            </a:r>
          </a:p>
        </p:txBody>
      </p:sp>
      <p:graphicFrame>
        <p:nvGraphicFramePr>
          <p:cNvPr id="34823" name="Object 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44775" y="3941763"/>
          <a:ext cx="3463450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Диаграмма" r:id="rId4" imgW="4038585" imgH="2552762" progId="MSGraph.Chart.8">
                  <p:embed followColorScheme="full"/>
                </p:oleObj>
              </mc:Choice>
              <mc:Fallback>
                <p:oleObj name="Диаграмма" r:id="rId4" imgW="4038585" imgH="2552762" progId="MSGraph.Chart.8">
                  <p:embed followColorScheme="full"/>
                  <p:pic>
                    <p:nvPicPr>
                      <p:cNvPr id="348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775" y="3941763"/>
                        <a:ext cx="3463450" cy="2189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6" name="Rectangle 58"/>
          <p:cNvSpPr>
            <a:spLocks noGrp="1" noChangeArrowheads="1"/>
          </p:cNvSpPr>
          <p:nvPr>
            <p:ph sz="quarter" idx="4"/>
          </p:nvPr>
        </p:nvSpPr>
        <p:spPr>
          <a:xfrm>
            <a:off x="5003800" y="3141663"/>
            <a:ext cx="571500" cy="863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>
                <a:latin typeface="Arial" charset="0"/>
              </a:rPr>
              <a:t>6.</a:t>
            </a:r>
          </a:p>
        </p:txBody>
      </p:sp>
      <p:sp>
        <p:nvSpPr>
          <p:cNvPr id="3097" name="Rectangle 46"/>
          <p:cNvSpPr>
            <a:spLocks noChangeArrowheads="1"/>
          </p:cNvSpPr>
          <p:nvPr/>
        </p:nvSpPr>
        <p:spPr bwMode="auto">
          <a:xfrm flipH="1">
            <a:off x="471488" y="333375"/>
            <a:ext cx="7191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4000">
                <a:latin typeface="Times New Roman" pitchFamily="18" charset="0"/>
              </a:rPr>
              <a:t>3.</a:t>
            </a:r>
          </a:p>
        </p:txBody>
      </p:sp>
      <p:grpSp>
        <p:nvGrpSpPr>
          <p:cNvPr id="3098" name="Group 50"/>
          <p:cNvGrpSpPr>
            <a:grpSpLocks noChangeAspect="1"/>
          </p:cNvGrpSpPr>
          <p:nvPr/>
        </p:nvGrpSpPr>
        <p:grpSpPr bwMode="auto">
          <a:xfrm>
            <a:off x="4787900" y="908050"/>
            <a:ext cx="4105275" cy="1871663"/>
            <a:chOff x="4442" y="10052"/>
            <a:chExt cx="3821" cy="1450"/>
          </a:xfrm>
        </p:grpSpPr>
        <p:sp>
          <p:nvSpPr>
            <p:cNvPr id="3105" name="AutoShape 51"/>
            <p:cNvSpPr>
              <a:spLocks noChangeAspect="1" noChangeArrowheads="1"/>
            </p:cNvSpPr>
            <p:nvPr/>
          </p:nvSpPr>
          <p:spPr bwMode="auto">
            <a:xfrm>
              <a:off x="4442" y="10052"/>
              <a:ext cx="3821" cy="1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06" name="AutoShape 52"/>
            <p:cNvSpPr>
              <a:spLocks noChangeArrowheads="1"/>
            </p:cNvSpPr>
            <p:nvPr/>
          </p:nvSpPr>
          <p:spPr bwMode="auto">
            <a:xfrm rot="-5400000">
              <a:off x="5655" y="8942"/>
              <a:ext cx="1395" cy="3671"/>
            </a:xfrm>
            <a:prstGeom prst="flowChartSort">
              <a:avLst/>
            </a:prstGeom>
            <a:solidFill>
              <a:srgbClr val="339966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7" name="AutoShape 53"/>
            <p:cNvSpPr>
              <a:spLocks noChangeArrowheads="1"/>
            </p:cNvSpPr>
            <p:nvPr/>
          </p:nvSpPr>
          <p:spPr bwMode="auto">
            <a:xfrm rot="5400000">
              <a:off x="6922" y="10208"/>
              <a:ext cx="697" cy="1835"/>
            </a:xfrm>
            <a:prstGeom prst="rtTriangl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8" name="AutoShape 54"/>
            <p:cNvSpPr>
              <a:spLocks noChangeArrowheads="1"/>
            </p:cNvSpPr>
            <p:nvPr/>
          </p:nvSpPr>
          <p:spPr bwMode="auto">
            <a:xfrm rot="-5400000">
              <a:off x="5087" y="9510"/>
              <a:ext cx="696" cy="1835"/>
            </a:xfrm>
            <a:prstGeom prst="rtTriangle">
              <a:avLst/>
            </a:prstGeom>
            <a:solidFill>
              <a:srgbClr val="339966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99" name="Rectangle 102"/>
          <p:cNvSpPr>
            <a:spLocks noChangeArrowheads="1"/>
          </p:cNvSpPr>
          <p:nvPr/>
        </p:nvSpPr>
        <p:spPr bwMode="auto">
          <a:xfrm>
            <a:off x="250825" y="3933825"/>
            <a:ext cx="576263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3600"/>
              <a:t>5.</a:t>
            </a:r>
          </a:p>
        </p:txBody>
      </p:sp>
      <p:sp>
        <p:nvSpPr>
          <p:cNvPr id="3100" name="Равнобедренный треугольник 141"/>
          <p:cNvSpPr>
            <a:spLocks noChangeArrowheads="1"/>
          </p:cNvSpPr>
          <p:nvPr/>
        </p:nvSpPr>
        <p:spPr bwMode="auto">
          <a:xfrm rot="10800000">
            <a:off x="5724525" y="5121275"/>
            <a:ext cx="1187450" cy="863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1" name="Равнобедренный треугольник 142"/>
          <p:cNvSpPr>
            <a:spLocks noChangeArrowheads="1"/>
          </p:cNvSpPr>
          <p:nvPr/>
        </p:nvSpPr>
        <p:spPr bwMode="auto">
          <a:xfrm>
            <a:off x="6911975" y="4257675"/>
            <a:ext cx="1189038" cy="863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2" name="Равнобедренный треугольник 143"/>
          <p:cNvSpPr>
            <a:spLocks noChangeArrowheads="1"/>
          </p:cNvSpPr>
          <p:nvPr/>
        </p:nvSpPr>
        <p:spPr bwMode="auto">
          <a:xfrm rot="10800000">
            <a:off x="6948488" y="5121275"/>
            <a:ext cx="1187450" cy="863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3" name="Равнобедренный треугольник 144"/>
          <p:cNvSpPr>
            <a:spLocks noChangeArrowheads="1"/>
          </p:cNvSpPr>
          <p:nvPr/>
        </p:nvSpPr>
        <p:spPr bwMode="auto">
          <a:xfrm>
            <a:off x="6335713" y="5121275"/>
            <a:ext cx="1189037" cy="863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04" name="Равнобедренный треугольник 145"/>
          <p:cNvSpPr>
            <a:spLocks noChangeArrowheads="1"/>
          </p:cNvSpPr>
          <p:nvPr/>
        </p:nvSpPr>
        <p:spPr bwMode="auto">
          <a:xfrm>
            <a:off x="5724525" y="4257675"/>
            <a:ext cx="1187450" cy="863600"/>
          </a:xfrm>
          <a:prstGeom prst="triangle">
            <a:avLst>
              <a:gd name="adj" fmla="val 5000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179388" y="260350"/>
            <a:ext cx="576262" cy="72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>
                <a:latin typeface="Arial" charset="0"/>
              </a:rPr>
              <a:t>7.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1331913" y="2960688"/>
            <a:ext cx="647700" cy="7921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>
                <a:latin typeface="Arial" charset="0"/>
              </a:rPr>
              <a:t>8.</a:t>
            </a:r>
          </a:p>
          <a:p>
            <a:endParaRPr lang="ru-RU" sz="2400"/>
          </a:p>
        </p:txBody>
      </p:sp>
      <p:graphicFrame>
        <p:nvGraphicFramePr>
          <p:cNvPr id="36964" name="Group 100"/>
          <p:cNvGraphicFramePr>
            <a:graphicFrameLocks noGrp="1"/>
          </p:cNvGraphicFramePr>
          <p:nvPr>
            <p:ph sz="quarter" idx="3"/>
          </p:nvPr>
        </p:nvGraphicFramePr>
        <p:xfrm>
          <a:off x="2771775" y="4113213"/>
          <a:ext cx="2962275" cy="2189162"/>
        </p:xfrm>
        <a:graphic>
          <a:graphicData uri="http://schemas.openxmlformats.org/drawingml/2006/table">
            <a:tbl>
              <a:tblPr/>
              <a:tblGrid>
                <a:gridCol w="493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95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CCB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CCB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CCB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3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CCB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CCB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CCB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4363" name="Group 62"/>
          <p:cNvGrpSpPr>
            <a:grpSpLocks noChangeAspect="1"/>
          </p:cNvGrpSpPr>
          <p:nvPr/>
        </p:nvGrpSpPr>
        <p:grpSpPr bwMode="auto">
          <a:xfrm>
            <a:off x="2124075" y="3284538"/>
            <a:ext cx="4321175" cy="423862"/>
            <a:chOff x="4358" y="12478"/>
            <a:chExt cx="3001" cy="176"/>
          </a:xfrm>
        </p:grpSpPr>
        <p:sp>
          <p:nvSpPr>
            <p:cNvPr id="14375" name="AutoShape 63"/>
            <p:cNvSpPr>
              <a:spLocks noChangeAspect="1" noChangeArrowheads="1"/>
            </p:cNvSpPr>
            <p:nvPr/>
          </p:nvSpPr>
          <p:spPr bwMode="auto">
            <a:xfrm>
              <a:off x="4358" y="12478"/>
              <a:ext cx="3001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76" name="AutoShape 64"/>
            <p:cNvSpPr>
              <a:spLocks noChangeArrowheads="1"/>
            </p:cNvSpPr>
            <p:nvPr/>
          </p:nvSpPr>
          <p:spPr bwMode="auto">
            <a:xfrm>
              <a:off x="4376" y="12496"/>
              <a:ext cx="424" cy="139"/>
            </a:xfrm>
            <a:prstGeom prst="leftRightArrow">
              <a:avLst>
                <a:gd name="adj1" fmla="val 6926"/>
                <a:gd name="adj2" fmla="val 0"/>
              </a:avLst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7" name="AutoShape 65"/>
            <p:cNvSpPr>
              <a:spLocks noChangeArrowheads="1"/>
            </p:cNvSpPr>
            <p:nvPr/>
          </p:nvSpPr>
          <p:spPr bwMode="auto">
            <a:xfrm>
              <a:off x="6494" y="12496"/>
              <a:ext cx="423" cy="139"/>
            </a:xfrm>
            <a:prstGeom prst="leftRightArrow">
              <a:avLst>
                <a:gd name="adj1" fmla="val 6926"/>
                <a:gd name="adj2" fmla="val 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78" name="AutoShape 66"/>
            <p:cNvSpPr>
              <a:spLocks noChangeArrowheads="1"/>
            </p:cNvSpPr>
            <p:nvPr/>
          </p:nvSpPr>
          <p:spPr bwMode="auto">
            <a:xfrm>
              <a:off x="6070" y="12496"/>
              <a:ext cx="424" cy="139"/>
            </a:xfrm>
            <a:prstGeom prst="leftRightArrow">
              <a:avLst>
                <a:gd name="adj1" fmla="val 6926"/>
                <a:gd name="adj2" fmla="val 0"/>
              </a:avLst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79" name="AutoShape 67"/>
            <p:cNvSpPr>
              <a:spLocks noChangeArrowheads="1"/>
            </p:cNvSpPr>
            <p:nvPr/>
          </p:nvSpPr>
          <p:spPr bwMode="auto">
            <a:xfrm>
              <a:off x="5647" y="12496"/>
              <a:ext cx="422" cy="140"/>
            </a:xfrm>
            <a:prstGeom prst="leftRightArrow">
              <a:avLst>
                <a:gd name="adj1" fmla="val 6926"/>
                <a:gd name="adj2" fmla="val 0"/>
              </a:avLst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80" name="AutoShape 68"/>
            <p:cNvSpPr>
              <a:spLocks noChangeArrowheads="1"/>
            </p:cNvSpPr>
            <p:nvPr/>
          </p:nvSpPr>
          <p:spPr bwMode="auto">
            <a:xfrm>
              <a:off x="4800" y="12496"/>
              <a:ext cx="423" cy="139"/>
            </a:xfrm>
            <a:prstGeom prst="leftRightArrow">
              <a:avLst>
                <a:gd name="adj1" fmla="val 6926"/>
                <a:gd name="adj2" fmla="val 0"/>
              </a:avLst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81" name="AutoShape 69"/>
            <p:cNvSpPr>
              <a:spLocks noChangeArrowheads="1"/>
            </p:cNvSpPr>
            <p:nvPr/>
          </p:nvSpPr>
          <p:spPr bwMode="auto">
            <a:xfrm>
              <a:off x="5223" y="12496"/>
              <a:ext cx="424" cy="138"/>
            </a:xfrm>
            <a:prstGeom prst="leftRightArrow">
              <a:avLst>
                <a:gd name="adj1" fmla="val 6926"/>
                <a:gd name="adj2" fmla="val 0"/>
              </a:avLst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82" name="AutoShape 70"/>
            <p:cNvSpPr>
              <a:spLocks noChangeArrowheads="1"/>
            </p:cNvSpPr>
            <p:nvPr/>
          </p:nvSpPr>
          <p:spPr bwMode="auto">
            <a:xfrm>
              <a:off x="6917" y="12496"/>
              <a:ext cx="424" cy="139"/>
            </a:xfrm>
            <a:prstGeom prst="leftRightArrow">
              <a:avLst>
                <a:gd name="adj1" fmla="val 6926"/>
                <a:gd name="adj2" fmla="val 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1403350" y="4041775"/>
            <a:ext cx="6477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ru-RU" sz="3600" dirty="0">
                <a:latin typeface="Arial" pitchFamily="34" charset="0"/>
              </a:rPr>
              <a:t>9.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65" name="Блок-схема: решение 46"/>
          <p:cNvSpPr>
            <a:spLocks noChangeArrowheads="1"/>
          </p:cNvSpPr>
          <p:nvPr/>
        </p:nvSpPr>
        <p:spPr bwMode="auto">
          <a:xfrm>
            <a:off x="1439863" y="404813"/>
            <a:ext cx="2447925" cy="1152525"/>
          </a:xfrm>
          <a:prstGeom prst="flowChartDecision">
            <a:avLst/>
          </a:prstGeom>
          <a:solidFill>
            <a:srgbClr val="FFFF00"/>
          </a:solidFill>
          <a:ln w="38100" algn="ctr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6" name="Блок-схема: решение 47"/>
          <p:cNvSpPr>
            <a:spLocks noChangeArrowheads="1"/>
          </p:cNvSpPr>
          <p:nvPr/>
        </p:nvSpPr>
        <p:spPr bwMode="auto">
          <a:xfrm>
            <a:off x="3887788" y="1557338"/>
            <a:ext cx="2447925" cy="1150937"/>
          </a:xfrm>
          <a:prstGeom prst="flowChartDecision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7" name="Блок-схема: решение 48"/>
          <p:cNvSpPr>
            <a:spLocks noChangeArrowheads="1"/>
          </p:cNvSpPr>
          <p:nvPr/>
        </p:nvSpPr>
        <p:spPr bwMode="auto">
          <a:xfrm>
            <a:off x="1439863" y="1557338"/>
            <a:ext cx="2447925" cy="1150937"/>
          </a:xfrm>
          <a:prstGeom prst="flowChartDecision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8" name="Блок-схема: решение 56"/>
          <p:cNvSpPr>
            <a:spLocks noChangeArrowheads="1"/>
          </p:cNvSpPr>
          <p:nvPr/>
        </p:nvSpPr>
        <p:spPr bwMode="auto">
          <a:xfrm>
            <a:off x="3887788" y="404813"/>
            <a:ext cx="2447925" cy="1152525"/>
          </a:xfrm>
          <a:prstGeom prst="flowChartDecision">
            <a:avLst/>
          </a:prstGeom>
          <a:solidFill>
            <a:srgbClr val="FFFFFF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9" name="Блок-схема: решение 57"/>
          <p:cNvSpPr>
            <a:spLocks noChangeArrowheads="1"/>
          </p:cNvSpPr>
          <p:nvPr/>
        </p:nvSpPr>
        <p:spPr bwMode="auto">
          <a:xfrm>
            <a:off x="6335713" y="404813"/>
            <a:ext cx="2449512" cy="1152525"/>
          </a:xfrm>
          <a:prstGeom prst="flowChartDecision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14370" name="Прямая соединительная линия 73"/>
          <p:cNvCxnSpPr>
            <a:cxnSpLocks noChangeShapeType="1"/>
            <a:stCxn id="14365" idx="1"/>
            <a:endCxn id="14368" idx="1"/>
          </p:cNvCxnSpPr>
          <p:nvPr/>
        </p:nvCxnSpPr>
        <p:spPr bwMode="auto">
          <a:xfrm>
            <a:off x="1439863" y="981075"/>
            <a:ext cx="2447925" cy="0"/>
          </a:xfrm>
          <a:prstGeom prst="line">
            <a:avLst/>
          </a:prstGeom>
          <a:noFill/>
          <a:ln w="38100" algn="ctr">
            <a:solidFill>
              <a:srgbClr val="08080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1" name="Прямая соединительная линия 75"/>
          <p:cNvCxnSpPr>
            <a:cxnSpLocks noChangeShapeType="1"/>
            <a:stCxn id="14368" idx="1"/>
            <a:endCxn id="14368" idx="3"/>
          </p:cNvCxnSpPr>
          <p:nvPr/>
        </p:nvCxnSpPr>
        <p:spPr bwMode="auto">
          <a:xfrm>
            <a:off x="3887788" y="981075"/>
            <a:ext cx="244792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2" name="Прямая соединительная линия 77"/>
          <p:cNvCxnSpPr>
            <a:cxnSpLocks noChangeShapeType="1"/>
            <a:stCxn id="14369" idx="1"/>
            <a:endCxn id="14369" idx="3"/>
          </p:cNvCxnSpPr>
          <p:nvPr/>
        </p:nvCxnSpPr>
        <p:spPr bwMode="auto">
          <a:xfrm>
            <a:off x="6335713" y="981075"/>
            <a:ext cx="2449512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3" name="Прямая соединительная линия 79"/>
          <p:cNvCxnSpPr>
            <a:cxnSpLocks noChangeShapeType="1"/>
            <a:stCxn id="14367" idx="1"/>
            <a:endCxn id="14367" idx="3"/>
          </p:cNvCxnSpPr>
          <p:nvPr/>
        </p:nvCxnSpPr>
        <p:spPr bwMode="auto">
          <a:xfrm>
            <a:off x="1439863" y="2133600"/>
            <a:ext cx="244792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74" name="Прямая соединительная линия 81"/>
          <p:cNvCxnSpPr>
            <a:cxnSpLocks noChangeShapeType="1"/>
            <a:stCxn id="14367" idx="3"/>
            <a:endCxn id="14366" idx="3"/>
          </p:cNvCxnSpPr>
          <p:nvPr/>
        </p:nvCxnSpPr>
        <p:spPr bwMode="auto">
          <a:xfrm>
            <a:off x="3887788" y="2133600"/>
            <a:ext cx="2447925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52400"/>
            <a:ext cx="8243888" cy="796925"/>
          </a:xfrm>
        </p:spPr>
        <p:txBody>
          <a:bodyPr/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2.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052736"/>
            <a:ext cx="8964996" cy="4671789"/>
          </a:xfrm>
        </p:spPr>
        <p:txBody>
          <a:bodyPr>
            <a:normAutofit/>
          </a:bodyPr>
          <a:lstStyle/>
          <a:p>
            <a:pPr marL="457200" lvl="0" indent="-457200" algn="just">
              <a:spcBef>
                <a:spcPts val="0"/>
              </a:spcBef>
              <a:buAutoNum type="arabicParenR"/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Постройте два квадрата со стороной 4 см. </a:t>
            </a:r>
          </a:p>
          <a:p>
            <a:pPr marL="457200" lvl="0" indent="-457200" algn="just">
              <a:spcBef>
                <a:spcPts val="0"/>
              </a:spcBef>
              <a:buAutoNum type="arabicParenR"/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Разделите каждый из них на 4 равные части. </a:t>
            </a:r>
          </a:p>
          <a:p>
            <a:pPr marL="457200" lvl="0" indent="-457200" algn="just">
              <a:spcBef>
                <a:spcPts val="0"/>
              </a:spcBef>
              <a:buAutoNum type="arabicParenR"/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одном заштрихуйте    квадрата, а на втором    . </a:t>
            </a:r>
          </a:p>
          <a:p>
            <a:pPr marL="457200" lvl="0" indent="-457200" algn="just">
              <a:spcBef>
                <a:spcPts val="0"/>
              </a:spcBef>
              <a:buAutoNum type="arabicParenR"/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Сравните заштрихованные части.</a:t>
            </a:r>
          </a:p>
          <a:p>
            <a:pPr marL="457200" lvl="0" indent="-457200" algn="just">
              <a:spcBef>
                <a:spcPts val="0"/>
              </a:spcBef>
              <a:buAutoNum type="arabicParenR"/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Сравните дроби      и      .</a:t>
            </a:r>
            <a:endParaRPr lang="ru-RU" sz="3600" dirty="0">
              <a:solidFill>
                <a:prstClr val="black"/>
              </a:solidFill>
              <a:latin typeface="Trebuchet MS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8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8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800" dirty="0">
              <a:solidFill>
                <a:srgbClr val="00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ru-RU" sz="2800" dirty="0">
              <a:solidFill>
                <a:srgbClr val="00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5436096" y="2528900"/>
          <a:ext cx="360040" cy="906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Формула" r:id="rId3" imgW="152280" imgH="393480" progId="Equation.3">
                  <p:embed/>
                </p:oleObj>
              </mc:Choice>
              <mc:Fallback>
                <p:oleObj name="Формула" r:id="rId3" imgW="152280" imgH="393480" progId="Equation.3">
                  <p:embed/>
                  <p:pic>
                    <p:nvPicPr>
                      <p:cNvPr id="2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528900"/>
                        <a:ext cx="360040" cy="9063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123728" y="3176972"/>
          <a:ext cx="324036" cy="813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Формула" r:id="rId5" imgW="152280" imgH="393480" progId="Equation.3">
                  <p:embed/>
                </p:oleObj>
              </mc:Choice>
              <mc:Fallback>
                <p:oleObj name="Формула" r:id="rId5" imgW="152280" imgH="393480" progId="Equation.3">
                  <p:embed/>
                  <p:pic>
                    <p:nvPicPr>
                      <p:cNvPr id="3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3176972"/>
                        <a:ext cx="324036" cy="8134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004048" y="4257091"/>
          <a:ext cx="360040" cy="903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Формула" r:id="rId7" imgW="152280" imgH="393480" progId="Equation.3">
                  <p:embed/>
                </p:oleObj>
              </mc:Choice>
              <mc:Fallback>
                <p:oleObj name="Формула" r:id="rId7" imgW="152280" imgH="393480" progId="Equation.3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4257091"/>
                        <a:ext cx="360040" cy="9038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067944" y="4257092"/>
          <a:ext cx="360363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Формула" r:id="rId8" imgW="152334" imgH="393529" progId="Equation.3">
                  <p:embed/>
                </p:oleObj>
              </mc:Choice>
              <mc:Fallback>
                <p:oleObj name="Формула" r:id="rId8" imgW="152334" imgH="393529" progId="Equation.3">
                  <p:embed/>
                  <p:pic>
                    <p:nvPicPr>
                      <p:cNvPr id="5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4257092"/>
                        <a:ext cx="360363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Овал 29"/>
          <p:cNvSpPr/>
          <p:nvPr/>
        </p:nvSpPr>
        <p:spPr>
          <a:xfrm>
            <a:off x="2771800" y="5877272"/>
            <a:ext cx="864096" cy="79208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932040" y="5949280"/>
            <a:ext cx="864096" cy="792088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76672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solidFill>
                <a:prstClr val="black"/>
              </a:solidFill>
              <a:latin typeface="Trebuchet M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2564904"/>
            <a:ext cx="2376264" cy="20162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92080" y="2564904"/>
            <a:ext cx="2376264" cy="20162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cxnSp>
        <p:nvCxnSpPr>
          <p:cNvPr id="13" name="Прямая соединительная линия 12"/>
          <p:cNvCxnSpPr>
            <a:stCxn id="10" idx="0"/>
            <a:endCxn id="10" idx="2"/>
          </p:cNvCxnSpPr>
          <p:nvPr/>
        </p:nvCxnSpPr>
        <p:spPr>
          <a:xfrm>
            <a:off x="2303748" y="2564904"/>
            <a:ext cx="0" cy="20162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0" idx="1"/>
            <a:endCxn id="10" idx="3"/>
          </p:cNvCxnSpPr>
          <p:nvPr/>
        </p:nvCxnSpPr>
        <p:spPr>
          <a:xfrm>
            <a:off x="1115616" y="3573016"/>
            <a:ext cx="23762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11" idx="0"/>
            <a:endCxn id="11" idx="2"/>
          </p:cNvCxnSpPr>
          <p:nvPr/>
        </p:nvCxnSpPr>
        <p:spPr>
          <a:xfrm>
            <a:off x="6480212" y="2564904"/>
            <a:ext cx="0" cy="20162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1" idx="1"/>
            <a:endCxn id="11" idx="3"/>
          </p:cNvCxnSpPr>
          <p:nvPr/>
        </p:nvCxnSpPr>
        <p:spPr>
          <a:xfrm>
            <a:off x="5292080" y="3573016"/>
            <a:ext cx="23762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1115616" y="2564904"/>
            <a:ext cx="11881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03748" y="2564904"/>
            <a:ext cx="118813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92080" y="2564904"/>
            <a:ext cx="1188132" cy="100811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480212" y="2564904"/>
            <a:ext cx="1188132" cy="100811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480212" y="3573016"/>
            <a:ext cx="1188132" cy="100811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79912" y="2570128"/>
            <a:ext cx="1440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ru-RU" sz="12000" b="1" dirty="0">
                <a:solidFill>
                  <a:srgbClr val="5ECCF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</a:t>
            </a:r>
            <a:endParaRPr lang="ru-RU" sz="12000" b="1" dirty="0">
              <a:solidFill>
                <a:srgbClr val="5ECCF3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2777260" y="4593716"/>
          <a:ext cx="853176" cy="214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Формула" r:id="rId4" imgW="152280" imgH="393480" progId="Equation.3">
                  <p:embed/>
                </p:oleObj>
              </mc:Choice>
              <mc:Fallback>
                <p:oleObj name="Формула" r:id="rId4" imgW="152280" imgH="393480" progId="Equation.3">
                  <p:embed/>
                  <p:pic>
                    <p:nvPicPr>
                      <p:cNvPr id="27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7260" y="4593716"/>
                        <a:ext cx="853176" cy="21476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779912" y="4658360"/>
            <a:ext cx="14401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ru-RU" sz="12000" b="1" dirty="0">
                <a:solidFill>
                  <a:srgbClr val="5ECCF3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</a:t>
            </a:r>
            <a:endParaRPr lang="ru-RU" sz="12000" b="1" dirty="0">
              <a:solidFill>
                <a:srgbClr val="5ECCF3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4943649" y="4667076"/>
          <a:ext cx="852487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Формула" r:id="rId6" imgW="152280" imgH="393480" progId="Equation.3">
                  <p:embed/>
                </p:oleObj>
              </mc:Choice>
              <mc:Fallback>
                <p:oleObj name="Формула" r:id="rId6" imgW="152280" imgH="393480" progId="Equation.3">
                  <p:embed/>
                  <p:pic>
                    <p:nvPicPr>
                      <p:cNvPr id="29" name="Объект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649" y="4667076"/>
                        <a:ext cx="852487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150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10" grpId="0" animBg="1"/>
      <p:bldP spid="11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/>
      <p:bldP spid="28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470</Words>
  <Application>Microsoft Office PowerPoint</Application>
  <PresentationFormat>Экран (4:3)</PresentationFormat>
  <Paragraphs>165</Paragraphs>
  <Slides>18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31" baseType="lpstr">
      <vt:lpstr>Arial</vt:lpstr>
      <vt:lpstr>Calibri</vt:lpstr>
      <vt:lpstr>Cambria Math</vt:lpstr>
      <vt:lpstr>Monotype Corsiva</vt:lpstr>
      <vt:lpstr>Symbol</vt:lpstr>
      <vt:lpstr>Tahoma</vt:lpstr>
      <vt:lpstr>Times New Roman</vt:lpstr>
      <vt:lpstr>Trebuchet MS</vt:lpstr>
      <vt:lpstr>Wingdings</vt:lpstr>
      <vt:lpstr>Оформление по умолчанию</vt:lpstr>
      <vt:lpstr>Equation</vt:lpstr>
      <vt:lpstr>Диаграмма</vt:lpstr>
      <vt:lpstr>Формула</vt:lpstr>
      <vt:lpstr>МБОУ г. Иркутска СОШ №6  «Урок математики в 5 классе», 06.02.23 </vt:lpstr>
      <vt:lpstr>Отгадай ребус – узнаешь тему урока.</vt:lpstr>
      <vt:lpstr>Я начинаю, а вы мне в рифму отвечайте:</vt:lpstr>
      <vt:lpstr>Прочитайте дроби, назовите числитель и знаменатель</vt:lpstr>
      <vt:lpstr>Задание 1.Математический  диктант</vt:lpstr>
      <vt:lpstr>Презентация PowerPoint</vt:lpstr>
      <vt:lpstr>Презентация PowerPoint</vt:lpstr>
      <vt:lpstr>Задание 2. </vt:lpstr>
      <vt:lpstr>Презентация PowerPoint</vt:lpstr>
      <vt:lpstr>Вывод</vt:lpstr>
      <vt:lpstr>№3. Сравните:</vt:lpstr>
      <vt:lpstr>Презентация PowerPoint</vt:lpstr>
      <vt:lpstr>Задание № 4</vt:lpstr>
      <vt:lpstr>Презентация PowerPoint</vt:lpstr>
      <vt:lpstr>Вывод</vt:lpstr>
      <vt:lpstr>Задание №5. Сравните: </vt:lpstr>
      <vt:lpstr>Домашнее задание</vt:lpstr>
      <vt:lpstr>РЕФЛЕКСИЯ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Оля</dc:creator>
  <cp:lastModifiedBy>user</cp:lastModifiedBy>
  <cp:revision>27</cp:revision>
  <cp:lastPrinted>1601-01-01T00:00:00Z</cp:lastPrinted>
  <dcterms:created xsi:type="dcterms:W3CDTF">1601-01-01T00:00:00Z</dcterms:created>
  <dcterms:modified xsi:type="dcterms:W3CDTF">2023-02-09T02:33:24Z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