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29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66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6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11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0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97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31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84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96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7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6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355B2-91B7-4375-93E6-7D84521710B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85D4-0EFA-48F9-9596-493463A9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5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&#1072;&#1084;&#1086;&#1085;&#1072;&#1096;&#1074;&#1080;&#1083;&#1080;.&#1088;&#1092;/amonashvili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1727" y="1516828"/>
            <a:ext cx="9144000" cy="180728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Мудрость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воспитания:</a:t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i="1" dirty="0" smtClean="0">
                <a:solidFill>
                  <a:srgbClr val="0070C0"/>
                </a:solidFill>
              </a:rPr>
              <a:t>советы великих педагогов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97619" y="4742349"/>
            <a:ext cx="5310692" cy="1655762"/>
          </a:xfrm>
        </p:spPr>
        <p:txBody>
          <a:bodyPr/>
          <a:lstStyle/>
          <a:p>
            <a:pPr algn="r"/>
            <a:r>
              <a:rPr lang="ru-RU" sz="2000" i="1" dirty="0" smtClean="0">
                <a:latin typeface="+mj-lt"/>
              </a:rPr>
              <a:t>Презентацию подготовила  зав. библиотекой МБОУ г. Иркутска СОШ № 6</a:t>
            </a:r>
          </a:p>
          <a:p>
            <a:pPr algn="r"/>
            <a:r>
              <a:rPr lang="ru-RU" sz="2000" i="1" dirty="0" smtClean="0">
                <a:latin typeface="+mj-lt"/>
              </a:rPr>
              <a:t>Москалева Е.В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986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6552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Желаю </a:t>
            </a:r>
            <a:r>
              <a:rPr lang="ru-RU" sz="3600" b="1" i="1" dirty="0">
                <a:solidFill>
                  <a:srgbClr val="0070C0"/>
                </a:solidFill>
              </a:rPr>
              <a:t>успехов</a:t>
            </a:r>
            <a:r>
              <a:rPr lang="ru-RU" sz="3600" b="1" i="1" dirty="0" smtClean="0">
                <a:solidFill>
                  <a:srgbClr val="0070C0"/>
                </a:solidFill>
              </a:rPr>
              <a:t>!</a:t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0070C0"/>
                </a:solidFill>
              </a:rPr>
              <a:t>Обращайтесь к книгам!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0070C0"/>
                </a:solidFill>
              </a:rPr>
              <a:t>Книга – ваш друг и помощник.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94974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55463" y="5948979"/>
            <a:ext cx="9144000" cy="494852"/>
          </a:xfrm>
        </p:spPr>
        <p:txBody>
          <a:bodyPr/>
          <a:lstStyle/>
          <a:p>
            <a:pPr algn="l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45479" y="1615020"/>
            <a:ext cx="10673705" cy="183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5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Успешные рецепты воспитания педагогам и родителям 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4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2000" y="1516828"/>
            <a:ext cx="10515600" cy="3659381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«Воспитание — очень трудная задача, которая требует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мудрости, творческой самоотдачи и любви».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r>
              <a:rPr lang="ru-RU" dirty="0" smtClean="0"/>
              <a:t>                                                                               </a:t>
            </a:r>
          </a:p>
          <a:p>
            <a:r>
              <a:rPr lang="ru-RU" dirty="0" smtClean="0"/>
              <a:t>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Протоиерей Александр Ильяшенко</a:t>
            </a:r>
            <a:endParaRPr lang="ru-RU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049" name="Рисунок 1" descr="https://vinograd.su/images/education/04-26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208" y="1635162"/>
            <a:ext cx="1853200" cy="256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26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2786" y="401601"/>
            <a:ext cx="9144000" cy="96462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Идея народности в образовании и воспитании.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8037" y="1602889"/>
            <a:ext cx="10069157" cy="473336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1800" dirty="0" smtClean="0">
                <a:latin typeface="+mj-lt"/>
              </a:rPr>
              <a:t>    </a:t>
            </a:r>
            <a:r>
              <a:rPr lang="ru-RU" sz="1800" b="1" dirty="0" smtClean="0">
                <a:solidFill>
                  <a:srgbClr val="0070C0"/>
                </a:solidFill>
                <a:latin typeface="+mj-lt"/>
              </a:rPr>
              <a:t>Константин Дмитриевич</a:t>
            </a:r>
          </a:p>
          <a:p>
            <a:pPr algn="l"/>
            <a:r>
              <a:rPr lang="ru-RU" sz="1800" b="1" dirty="0" smtClean="0">
                <a:solidFill>
                  <a:srgbClr val="0070C0"/>
                </a:solidFill>
                <a:latin typeface="+mj-lt"/>
              </a:rPr>
              <a:t>             УШИНСКИЙ                            </a:t>
            </a:r>
          </a:p>
          <a:p>
            <a:pPr algn="l"/>
            <a:r>
              <a:rPr lang="ru-RU" sz="19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900" b="1" i="1" dirty="0" smtClean="0">
                <a:solidFill>
                  <a:srgbClr val="0070C0"/>
                </a:solidFill>
                <a:latin typeface="+mj-lt"/>
              </a:rPr>
              <a:t>                                                       «Учитель идёт в класс не учить детей, а побуждать их к учению»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900" b="1" dirty="0">
              <a:solidFill>
                <a:srgbClr val="0070C0"/>
              </a:solidFill>
              <a:latin typeface="+mj-lt"/>
            </a:endParaRPr>
          </a:p>
          <a:p>
            <a:pPr algn="l"/>
            <a:r>
              <a:rPr lang="ru-RU" sz="1800" dirty="0" smtClean="0"/>
              <a:t>                                                         Основоположник русской педагогической науки и писатель, </a:t>
            </a:r>
          </a:p>
          <a:p>
            <a:pPr algn="l"/>
            <a:r>
              <a:rPr lang="ru-RU" sz="1800" dirty="0" smtClean="0"/>
              <a:t>                                                         он  первым заговорил о русской национальной школе.</a:t>
            </a:r>
          </a:p>
          <a:p>
            <a:pPr algn="l"/>
            <a:r>
              <a:rPr lang="ru-RU" sz="1800" dirty="0" smtClean="0"/>
              <a:t>                                                    </a:t>
            </a:r>
          </a:p>
          <a:p>
            <a:pPr algn="l"/>
            <a:endParaRPr lang="ru-RU" sz="1800" dirty="0"/>
          </a:p>
          <a:p>
            <a:pPr algn="l"/>
            <a:endParaRPr lang="ru-RU" sz="1800" dirty="0" smtClean="0"/>
          </a:p>
          <a:p>
            <a:pPr algn="l"/>
            <a:r>
              <a:rPr lang="ru-RU" sz="1800" dirty="0" smtClean="0"/>
              <a:t>                                                          </a:t>
            </a:r>
            <a:r>
              <a:rPr lang="ru-RU" sz="1800" b="1" dirty="0" smtClean="0"/>
              <a:t>Статья «О пользе педагогической литературы»</a:t>
            </a:r>
          </a:p>
          <a:p>
            <a:pPr algn="l"/>
            <a:r>
              <a:rPr lang="ru-RU" sz="1800" dirty="0"/>
              <a:t> </a:t>
            </a:r>
            <a:r>
              <a:rPr lang="ru-RU" sz="1800" dirty="0" smtClean="0"/>
              <a:t>                                                 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800" dirty="0" smtClean="0"/>
          </a:p>
          <a:p>
            <a:pPr algn="l"/>
            <a:r>
              <a:rPr lang="ru-RU" sz="1800" dirty="0"/>
              <a:t> </a:t>
            </a:r>
            <a:r>
              <a:rPr lang="ru-RU" sz="1800" dirty="0" smtClean="0"/>
              <a:t>                                                       </a:t>
            </a:r>
          </a:p>
          <a:p>
            <a:pPr algn="l"/>
            <a:r>
              <a:rPr lang="ru-RU" sz="1800" dirty="0" smtClean="0"/>
              <a:t>           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87" y="2214288"/>
            <a:ext cx="2459092" cy="306771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21585" y="5524072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+mj-lt"/>
              </a:rPr>
              <a:t>(1824-1870)</a:t>
            </a:r>
          </a:p>
        </p:txBody>
      </p:sp>
    </p:spTree>
    <p:extLst>
      <p:ext uri="{BB962C8B-B14F-4D97-AF65-F5344CB8AC3E}">
        <p14:creationId xmlns:p14="http://schemas.microsoft.com/office/powerpoint/2010/main" val="38491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17477"/>
            <a:ext cx="10515600" cy="892885"/>
          </a:xfrm>
        </p:spPr>
        <p:txBody>
          <a:bodyPr>
            <a:normAutofit fontScale="90000"/>
          </a:bodyPr>
          <a:lstStyle/>
          <a:p>
            <a:r>
              <a:rPr lang="ru-RU" cap="all" dirty="0" smtClean="0"/>
              <a:t/>
            </a:r>
            <a:br>
              <a:rPr lang="ru-RU" cap="all" dirty="0" smtClean="0"/>
            </a:br>
            <a:r>
              <a:rPr lang="ru-RU" sz="2700" b="1" cap="all" dirty="0" smtClean="0">
                <a:solidFill>
                  <a:srgbClr val="0070C0"/>
                </a:solidFill>
              </a:rPr>
              <a:t>семья </a:t>
            </a:r>
            <a:r>
              <a:rPr lang="ru-RU" sz="2700" b="1" cap="all" dirty="0">
                <a:solidFill>
                  <a:srgbClr val="0070C0"/>
                </a:solidFill>
              </a:rPr>
              <a:t>как коллектив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718048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</a:t>
            </a:r>
            <a:r>
              <a:rPr lang="ru-RU" sz="1800" b="1" dirty="0" smtClean="0">
                <a:solidFill>
                  <a:srgbClr val="0070C0"/>
                </a:solidFill>
                <a:latin typeface="+mj-lt"/>
              </a:rPr>
              <a:t>Антон Семенович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+mj-lt"/>
              </a:rPr>
              <a:t>        МАКАРЕНКО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 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+mj-lt"/>
              </a:rPr>
              <a:t>        (1888-1939)</a:t>
            </a:r>
          </a:p>
          <a:p>
            <a:pPr marL="0" indent="0">
              <a:buNone/>
            </a:pPr>
            <a:r>
              <a:rPr lang="ru-RU" sz="1800" dirty="0" smtClean="0">
                <a:latin typeface="+mj-lt"/>
              </a:rPr>
              <a:t> </a:t>
            </a:r>
            <a:endParaRPr lang="ru-RU" sz="1800" dirty="0">
              <a:latin typeface="+mj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56386" y="1430768"/>
            <a:ext cx="7627172" cy="45182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900" dirty="0" smtClean="0">
                <a:solidFill>
                  <a:srgbClr val="0070C0"/>
                </a:solidFill>
                <a:latin typeface="+mj-lt"/>
              </a:rPr>
              <a:t>   </a:t>
            </a:r>
            <a:r>
              <a:rPr lang="ru-RU" sz="1900" b="1" i="1" dirty="0" smtClean="0">
                <a:solidFill>
                  <a:srgbClr val="0070C0"/>
                </a:solidFill>
                <a:latin typeface="+mj-lt"/>
              </a:rPr>
              <a:t>«Научить </a:t>
            </a:r>
            <a:r>
              <a:rPr lang="ru-RU" sz="1900" b="1" i="1" dirty="0">
                <a:solidFill>
                  <a:srgbClr val="0070C0"/>
                </a:solidFill>
                <a:latin typeface="+mj-lt"/>
              </a:rPr>
              <a:t>человека быть счастливым нельзя, но воспитать его так, </a:t>
            </a:r>
            <a:endParaRPr lang="ru-RU" sz="1900" b="1" i="1" dirty="0" smtClean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1900" b="1" i="1" dirty="0" smtClean="0">
                <a:solidFill>
                  <a:srgbClr val="0070C0"/>
                </a:solidFill>
                <a:latin typeface="+mj-lt"/>
              </a:rPr>
              <a:t> чтобы он был счастливым можно»</a:t>
            </a:r>
          </a:p>
          <a:p>
            <a:pPr marL="0" indent="0">
              <a:buNone/>
            </a:pPr>
            <a:endParaRPr lang="ru-RU" sz="1900" b="1" i="1" dirty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1700" dirty="0" smtClean="0"/>
              <a:t>   Советский </a:t>
            </a:r>
            <a:r>
              <a:rPr lang="ru-RU" sz="1700" dirty="0"/>
              <a:t>педагог и писатель. Согласно позиции ЮНЕСКО А. С. </a:t>
            </a:r>
            <a:r>
              <a:rPr lang="ru-RU" sz="1700" dirty="0" smtClean="0"/>
              <a:t>Макаренко </a:t>
            </a:r>
            <a:r>
              <a:rPr lang="ru-RU" sz="1700" dirty="0"/>
              <a:t>отнесён к четырём педагогам, определившим способ педагогического мышления в XX веке</a:t>
            </a:r>
            <a:r>
              <a:rPr lang="ru-RU" sz="1700" dirty="0" smtClean="0"/>
              <a:t>.</a:t>
            </a:r>
          </a:p>
          <a:p>
            <a:pPr marL="0" indent="0">
              <a:buNone/>
            </a:pPr>
            <a:endParaRPr lang="ru-RU" sz="1700" dirty="0"/>
          </a:p>
          <a:p>
            <a:pPr marL="0" indent="0">
              <a:buNone/>
            </a:pPr>
            <a:r>
              <a:rPr lang="ru-RU" sz="1700" b="1" dirty="0" smtClean="0"/>
              <a:t>  «Книга для родителей»</a:t>
            </a:r>
          </a:p>
          <a:p>
            <a:pPr marL="0" indent="0">
              <a:buNone/>
            </a:pPr>
            <a:r>
              <a:rPr lang="ru-RU" sz="1700" b="1" dirty="0"/>
              <a:t> </a:t>
            </a:r>
            <a:r>
              <a:rPr lang="ru-RU" sz="1700" b="1" dirty="0" smtClean="0"/>
              <a:t> «</a:t>
            </a:r>
            <a:r>
              <a:rPr lang="ru-RU" sz="1700" b="1" dirty="0"/>
              <a:t>П</a:t>
            </a:r>
            <a:r>
              <a:rPr lang="ru-RU" sz="1700" b="1" dirty="0" smtClean="0"/>
              <a:t>едагогическая поэма»</a:t>
            </a:r>
            <a:endParaRPr lang="ru-RU" sz="1700" b="1" dirty="0"/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pic>
        <p:nvPicPr>
          <p:cNvPr id="6" name="Рисунок 5" descr="https://s.ecrater.com/stores/356048/5519e03d45045_356048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291380"/>
            <a:ext cx="2313791" cy="30551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328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9722" y="2033194"/>
            <a:ext cx="7325957" cy="324881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28.09.2018</a:t>
            </a:r>
            <a:r>
              <a:rPr lang="ru-RU" sz="1800" dirty="0"/>
              <a:t> исполнилось </a:t>
            </a:r>
            <a:r>
              <a:rPr lang="ru-RU" sz="1800" b="1" dirty="0">
                <a:solidFill>
                  <a:srgbClr val="0070C0"/>
                </a:solidFill>
              </a:rPr>
              <a:t>100 лет</a:t>
            </a:r>
            <a:r>
              <a:rPr lang="ru-RU" sz="1800" dirty="0">
                <a:solidFill>
                  <a:srgbClr val="0070C0"/>
                </a:solidFill>
              </a:rPr>
              <a:t> </a:t>
            </a:r>
            <a:r>
              <a:rPr lang="ru-RU" sz="1800" dirty="0"/>
              <a:t>со дня рождения </a:t>
            </a:r>
            <a:br>
              <a:rPr lang="ru-RU" sz="1800" dirty="0"/>
            </a:br>
            <a:r>
              <a:rPr lang="ru-RU" sz="1800" dirty="0"/>
              <a:t>выдающегося советского педагога, писателя, публициста,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создателя </a:t>
            </a:r>
            <a:r>
              <a:rPr lang="ru-RU" sz="1800" dirty="0"/>
              <a:t>народной (гуманной) педагогики.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Всю жизнь проработав в сельской школе, он сделал из нее научное учреждение и лабораторию по выработке педагогических методик.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«</a:t>
            </a:r>
            <a:r>
              <a:rPr lang="ru-RU" sz="1800" dirty="0"/>
              <a:t>Сто советов родителям</a:t>
            </a:r>
            <a:r>
              <a:rPr lang="ru-RU" sz="1800" dirty="0" smtClean="0"/>
              <a:t>»</a:t>
            </a:r>
            <a:br>
              <a:rPr lang="ru-RU" sz="1800" dirty="0" smtClean="0"/>
            </a:br>
            <a:r>
              <a:rPr lang="ru-RU" sz="1800" dirty="0" smtClean="0"/>
              <a:t>«</a:t>
            </a:r>
            <a:r>
              <a:rPr lang="ru-RU" sz="1800" dirty="0"/>
              <a:t>Сердце отдаю детям</a:t>
            </a:r>
            <a:r>
              <a:rPr lang="ru-RU" sz="1800" dirty="0" smtClean="0"/>
              <a:t>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7531" y="1032734"/>
            <a:ext cx="10097843" cy="5120640"/>
          </a:xfrm>
        </p:spPr>
        <p:txBody>
          <a:bodyPr>
            <a:normAutofit/>
          </a:bodyPr>
          <a:lstStyle/>
          <a:p>
            <a:pPr algn="l"/>
            <a:endParaRPr lang="ru-RU" sz="1800" b="1" dirty="0">
              <a:solidFill>
                <a:srgbClr val="0070C0"/>
              </a:solidFill>
            </a:endParaRPr>
          </a:p>
          <a:p>
            <a:pPr algn="l"/>
            <a:r>
              <a:rPr lang="ru-RU" sz="1800" b="1" dirty="0">
                <a:solidFill>
                  <a:srgbClr val="0070C0"/>
                </a:solidFill>
                <a:latin typeface="+mj-lt"/>
              </a:rPr>
              <a:t>Василий Александрович </a:t>
            </a:r>
            <a:endParaRPr lang="ru-RU" sz="1800" b="1" dirty="0" smtClean="0">
              <a:solidFill>
                <a:srgbClr val="0070C0"/>
              </a:solidFill>
              <a:latin typeface="+mj-lt"/>
            </a:endParaRPr>
          </a:p>
          <a:p>
            <a:pPr algn="l"/>
            <a:r>
              <a:rPr lang="ru-RU" sz="18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+mj-lt"/>
              </a:rPr>
              <a:t>     СУХОМЛИНСКИЙ</a:t>
            </a:r>
          </a:p>
          <a:p>
            <a:pPr algn="l"/>
            <a:endParaRPr lang="ru-RU" sz="1800" b="1" dirty="0">
              <a:solidFill>
                <a:srgbClr val="0070C0"/>
              </a:solidFill>
            </a:endParaRPr>
          </a:p>
          <a:p>
            <a:pPr algn="l"/>
            <a:endParaRPr lang="ru-RU" sz="1800" b="1" dirty="0">
              <a:solidFill>
                <a:srgbClr val="0070C0"/>
              </a:solidFill>
            </a:endParaRPr>
          </a:p>
          <a:p>
            <a:pPr algn="l"/>
            <a:endParaRPr lang="ru-RU" sz="1800" b="1" dirty="0" smtClean="0">
              <a:solidFill>
                <a:srgbClr val="FF0000"/>
              </a:solidFill>
            </a:endParaRPr>
          </a:p>
          <a:p>
            <a:pPr algn="l"/>
            <a:endParaRPr lang="ru-RU" sz="1800" dirty="0" smtClean="0">
              <a:solidFill>
                <a:srgbClr val="0070C0"/>
              </a:solidFill>
            </a:endParaRPr>
          </a:p>
          <a:p>
            <a:pPr algn="l"/>
            <a:endParaRPr lang="ru-RU" sz="1800" b="1" dirty="0" smtClean="0">
              <a:solidFill>
                <a:srgbClr val="0070C0"/>
              </a:solidFill>
            </a:endParaRPr>
          </a:p>
          <a:p>
            <a:pPr algn="l"/>
            <a:endParaRPr lang="ru-RU" sz="1800" b="1" dirty="0">
              <a:solidFill>
                <a:srgbClr val="0070C0"/>
              </a:solidFill>
            </a:endParaRPr>
          </a:p>
          <a:p>
            <a:pPr algn="l"/>
            <a:endParaRPr lang="ru-RU" sz="18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1800" b="1" dirty="0" smtClean="0">
                <a:solidFill>
                  <a:srgbClr val="0070C0"/>
                </a:solidFill>
              </a:rPr>
              <a:t>      </a:t>
            </a:r>
          </a:p>
          <a:p>
            <a:pPr algn="l"/>
            <a:r>
              <a:rPr lang="ru-RU" sz="1800" b="1" dirty="0" smtClean="0">
                <a:solidFill>
                  <a:srgbClr val="0070C0"/>
                </a:solidFill>
              </a:rPr>
              <a:t>      </a:t>
            </a:r>
            <a:r>
              <a:rPr lang="ru-RU" sz="1800" b="1" dirty="0" smtClean="0">
                <a:solidFill>
                  <a:srgbClr val="0070C0"/>
                </a:solidFill>
                <a:latin typeface="+mj-lt"/>
              </a:rPr>
              <a:t>(1918 – 1970)                              </a:t>
            </a:r>
            <a:endParaRPr lang="ru-RU" sz="1800" dirty="0" smtClean="0">
              <a:solidFill>
                <a:srgbClr val="0070C0"/>
              </a:solidFill>
              <a:latin typeface="+mj-lt"/>
            </a:endParaRPr>
          </a:p>
          <a:p>
            <a:pPr algn="l"/>
            <a:r>
              <a:rPr lang="ru-RU" dirty="0" smtClean="0">
                <a:latin typeface="+mj-lt"/>
              </a:rPr>
              <a:t> </a:t>
            </a:r>
            <a:endParaRPr lang="ru-RU" dirty="0">
              <a:latin typeface="+mj-lt"/>
            </a:endParaRPr>
          </a:p>
        </p:txBody>
      </p:sp>
      <p:pic>
        <p:nvPicPr>
          <p:cNvPr id="4" name="Рисунок 3" descr="https://cdn.turkaramamotoru.com/ru/suhomlinskij-vasilij-aleksandrovich-676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75" y="2273477"/>
            <a:ext cx="2153378" cy="27682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33958" y="358658"/>
            <a:ext cx="52424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НАРОДНАЯ ПЕДАГОГИКА</a:t>
            </a:r>
            <a:endParaRPr lang="ru-RU" sz="2400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54418" y="2273477"/>
            <a:ext cx="6540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+mj-lt"/>
              </a:rPr>
              <a:t>«Хороший учитель должен хорошо знать детскую педагогику»</a:t>
            </a:r>
            <a:endParaRPr lang="ru-RU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335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6522" y="365760"/>
            <a:ext cx="9581478" cy="763793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ПЕДАГИГА СОТРУДНИЧЕСТВА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7527" y="1430767"/>
            <a:ext cx="10350426" cy="4927002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sz="20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              Симон Львович</a:t>
            </a:r>
          </a:p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                СОЛОВЕЙЧИК</a:t>
            </a:r>
          </a:p>
          <a:p>
            <a:pPr algn="l"/>
            <a:endParaRPr lang="ru-RU" sz="20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2200" b="1" dirty="0" smtClean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ru-RU" sz="2200" b="1" i="1" dirty="0">
                <a:solidFill>
                  <a:srgbClr val="0070C0"/>
                </a:solidFill>
                <a:latin typeface="+mj-lt"/>
              </a:rPr>
              <a:t>«Где нет любви, там нет и воспитания»</a:t>
            </a:r>
          </a:p>
          <a:p>
            <a:pPr algn="l"/>
            <a:endParaRPr lang="ru-RU" sz="22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                                                                 </a:t>
            </a:r>
          </a:p>
          <a:p>
            <a:r>
              <a:rPr lang="ru-RU" sz="1900" dirty="0" smtClean="0">
                <a:latin typeface="+mj-lt"/>
              </a:rPr>
              <a:t>                                              Российский </a:t>
            </a:r>
            <a:r>
              <a:rPr lang="ru-RU" sz="1900" dirty="0">
                <a:latin typeface="+mj-lt"/>
              </a:rPr>
              <a:t>публицист, педагог и философ. </a:t>
            </a:r>
            <a:endParaRPr lang="ru-RU" sz="1900" dirty="0" smtClean="0">
              <a:latin typeface="+mj-lt"/>
            </a:endParaRPr>
          </a:p>
          <a:p>
            <a:r>
              <a:rPr lang="ru-RU" sz="1900" dirty="0" smtClean="0">
                <a:latin typeface="+mj-lt"/>
              </a:rPr>
              <a:t>                                                       </a:t>
            </a:r>
            <a:r>
              <a:rPr lang="ru-RU" sz="1900" dirty="0">
                <a:latin typeface="+mj-lt"/>
              </a:rPr>
              <a:t>Основатель  газеты для педагогов </a:t>
            </a:r>
            <a:r>
              <a:rPr lang="ru-RU" sz="1900" dirty="0" smtClean="0">
                <a:latin typeface="+mj-lt"/>
              </a:rPr>
              <a:t>«1 сентября».</a:t>
            </a:r>
          </a:p>
          <a:p>
            <a:endParaRPr lang="ru-RU" sz="1900" dirty="0" smtClean="0">
              <a:latin typeface="+mj-lt"/>
            </a:endParaRPr>
          </a:p>
          <a:p>
            <a:r>
              <a:rPr lang="ru-RU" sz="1800" b="1" dirty="0" smtClean="0">
                <a:solidFill>
                  <a:srgbClr val="0070C0"/>
                </a:solidFill>
                <a:latin typeface="+mj-lt"/>
              </a:rPr>
              <a:t>(1930 – 1996)</a:t>
            </a:r>
            <a:r>
              <a:rPr lang="ru-RU" sz="1900" b="1" dirty="0" smtClean="0">
                <a:latin typeface="+mj-lt"/>
              </a:rPr>
              <a:t>                                  «Мокрые под дождем», «Педагогика для всех» , </a:t>
            </a:r>
            <a:endParaRPr lang="ru-RU" sz="19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                                                                  </a:t>
            </a:r>
            <a:r>
              <a:rPr lang="ru-RU" sz="1900" b="1" dirty="0">
                <a:latin typeface="+mj-lt"/>
              </a:rPr>
              <a:t>«Пушкинские проповеди</a:t>
            </a:r>
            <a:r>
              <a:rPr lang="ru-RU" sz="1900" b="1" dirty="0" smtClean="0">
                <a:latin typeface="+mj-lt"/>
              </a:rPr>
              <a:t>», </a:t>
            </a:r>
            <a:r>
              <a:rPr lang="ru-RU" sz="1900" b="1" dirty="0">
                <a:latin typeface="+mj-lt"/>
              </a:rPr>
              <a:t>«Учение с увлечением» </a:t>
            </a:r>
            <a:r>
              <a:rPr lang="ru-RU" sz="1900" b="1" dirty="0" smtClean="0">
                <a:latin typeface="+mj-lt"/>
              </a:rPr>
              <a:t>др</a:t>
            </a:r>
            <a:r>
              <a:rPr lang="ru-RU" sz="2000" b="1" dirty="0">
                <a:latin typeface="+mj-lt"/>
              </a:rPr>
              <a:t>.</a:t>
            </a:r>
          </a:p>
          <a:p>
            <a:pPr algn="l"/>
            <a:endParaRPr lang="ru-RU" sz="2000" b="1" dirty="0">
              <a:solidFill>
                <a:srgbClr val="0070C0"/>
              </a:solidFill>
              <a:latin typeface="+mj-lt"/>
            </a:endParaRPr>
          </a:p>
          <a:p>
            <a:pPr algn="l"/>
            <a:r>
              <a:rPr lang="ru-RU" sz="2000" b="1" dirty="0" smtClean="0">
                <a:solidFill>
                  <a:srgbClr val="0070C0"/>
                </a:solidFill>
              </a:rPr>
              <a:t>  </a:t>
            </a:r>
            <a:endParaRPr lang="ru-RU" sz="2000" b="1" dirty="0">
              <a:solidFill>
                <a:srgbClr val="0070C0"/>
              </a:solidFill>
            </a:endParaRPr>
          </a:p>
          <a:p>
            <a:pPr algn="l"/>
            <a:endParaRPr lang="ru-RU" sz="2000" b="1" dirty="0" smtClean="0">
              <a:solidFill>
                <a:srgbClr val="0070C0"/>
              </a:solidFill>
            </a:endParaRPr>
          </a:p>
          <a:p>
            <a:pPr algn="l"/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://hotterice.ru/wp-content/uploads/2018/07/%D1%84%D1%84-300x15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522" y="2536674"/>
            <a:ext cx="3142803" cy="1841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5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551" y="405683"/>
            <a:ext cx="9775115" cy="609617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ГУМАННАЯ ПЕДАГОГИКА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7731" y="1204856"/>
            <a:ext cx="10628555" cy="5131398"/>
          </a:xfrm>
        </p:spPr>
        <p:txBody>
          <a:bodyPr>
            <a:normAutofit/>
          </a:bodyPr>
          <a:lstStyle/>
          <a:p>
            <a:pPr algn="l"/>
            <a:endParaRPr lang="ru-RU" sz="18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1800" b="1" dirty="0" smtClean="0">
                <a:solidFill>
                  <a:srgbClr val="0070C0"/>
                </a:solidFill>
                <a:latin typeface="+mj-lt"/>
              </a:rPr>
              <a:t>          Шалва Александрович</a:t>
            </a:r>
          </a:p>
          <a:p>
            <a:pPr algn="l"/>
            <a:r>
              <a:rPr lang="ru-RU" sz="1800" b="1" dirty="0" smtClean="0">
                <a:solidFill>
                  <a:srgbClr val="0070C0"/>
                </a:solidFill>
                <a:latin typeface="+mj-lt"/>
              </a:rPr>
              <a:t>                АМОНАШВИЛИ</a:t>
            </a:r>
          </a:p>
          <a:p>
            <a:pPr algn="l"/>
            <a:r>
              <a:rPr lang="ru-RU" sz="1800" b="1" dirty="0" smtClean="0">
                <a:solidFill>
                  <a:srgbClr val="0070C0"/>
                </a:solidFill>
              </a:rPr>
              <a:t>  </a:t>
            </a:r>
          </a:p>
          <a:p>
            <a:pPr algn="l"/>
            <a:r>
              <a:rPr lang="ru-RU" sz="1800" dirty="0" smtClean="0"/>
              <a:t>                                                                    </a:t>
            </a:r>
            <a:r>
              <a:rPr lang="ru-RU" sz="1800" dirty="0" smtClean="0">
                <a:latin typeface="+mj-lt"/>
              </a:rPr>
              <a:t>Грузинский </a:t>
            </a:r>
            <a:r>
              <a:rPr lang="ru-RU" sz="1800" dirty="0">
                <a:latin typeface="+mj-lt"/>
              </a:rPr>
              <a:t>советский и российский педагог и психолог. </a:t>
            </a:r>
            <a:endParaRPr lang="ru-RU" sz="1800" dirty="0" smtClean="0">
              <a:latin typeface="+mj-lt"/>
            </a:endParaRPr>
          </a:p>
          <a:p>
            <a:pPr algn="l"/>
            <a:r>
              <a:rPr lang="ru-RU" sz="1800" dirty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                                                                   Почетный </a:t>
            </a:r>
            <a:r>
              <a:rPr lang="ru-RU" sz="1800" dirty="0">
                <a:latin typeface="+mj-lt"/>
              </a:rPr>
              <a:t>академик РАО. </a:t>
            </a:r>
            <a:endParaRPr lang="ru-RU" sz="1800" dirty="0" smtClean="0">
              <a:latin typeface="+mj-lt"/>
            </a:endParaRPr>
          </a:p>
          <a:p>
            <a:pPr algn="l"/>
            <a:r>
              <a:rPr lang="ru-RU" sz="1800" dirty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                                                                   Руководитель </a:t>
            </a:r>
            <a:r>
              <a:rPr lang="ru-RU" sz="1800" dirty="0">
                <a:latin typeface="+mj-lt"/>
              </a:rPr>
              <a:t>Международного Центра гуманной педагогики</a:t>
            </a:r>
            <a:r>
              <a:rPr lang="ru-RU" sz="1800" dirty="0" smtClean="0">
                <a:latin typeface="+mj-lt"/>
              </a:rPr>
              <a:t>.</a:t>
            </a:r>
          </a:p>
          <a:p>
            <a:pPr algn="l"/>
            <a:endParaRPr lang="ru-RU" sz="1800" dirty="0">
              <a:latin typeface="+mj-lt"/>
            </a:endParaRPr>
          </a:p>
          <a:p>
            <a:pPr algn="l"/>
            <a:r>
              <a:rPr lang="ru-RU" sz="1800" dirty="0" smtClean="0"/>
              <a:t>                                                                     </a:t>
            </a:r>
            <a:r>
              <a:rPr lang="ru-RU" sz="1800" dirty="0"/>
              <a:t>Отрицание авторитарной, повелительной, приказной </a:t>
            </a:r>
            <a:r>
              <a:rPr lang="ru-RU" sz="1800" dirty="0" smtClean="0"/>
              <a:t>педагогики.</a:t>
            </a:r>
            <a:endParaRPr lang="ru-RU" sz="1800" dirty="0"/>
          </a:p>
          <a:p>
            <a:pPr algn="l"/>
            <a:r>
              <a:rPr lang="ru-RU" sz="1800" dirty="0" smtClean="0">
                <a:latin typeface="+mj-lt"/>
              </a:rPr>
              <a:t>       </a:t>
            </a:r>
            <a:r>
              <a:rPr lang="ru-RU" sz="1600" b="1" dirty="0" smtClean="0">
                <a:solidFill>
                  <a:srgbClr val="0070C0"/>
                </a:solidFill>
                <a:latin typeface="+mj-lt"/>
              </a:rPr>
              <a:t>(1935 </a:t>
            </a:r>
            <a:r>
              <a:rPr lang="ru-RU" sz="1600" b="1" dirty="0">
                <a:solidFill>
                  <a:srgbClr val="0070C0"/>
                </a:solidFill>
                <a:latin typeface="+mj-lt"/>
              </a:rPr>
              <a:t>– по настоящее </a:t>
            </a:r>
            <a:r>
              <a:rPr lang="ru-RU" sz="1600" b="1" dirty="0" smtClean="0">
                <a:solidFill>
                  <a:srgbClr val="0070C0"/>
                </a:solidFill>
                <a:latin typeface="+mj-lt"/>
              </a:rPr>
              <a:t>время</a:t>
            </a:r>
            <a:r>
              <a:rPr lang="ru-RU" sz="1800" dirty="0" smtClean="0">
                <a:solidFill>
                  <a:srgbClr val="0070C0"/>
                </a:solidFill>
                <a:latin typeface="+mj-lt"/>
              </a:rPr>
              <a:t>)                </a:t>
            </a:r>
            <a:r>
              <a:rPr lang="ru-RU" sz="1800" b="1" dirty="0" smtClean="0">
                <a:latin typeface="+mj-lt"/>
              </a:rPr>
              <a:t>«Педагогические притчи»</a:t>
            </a:r>
          </a:p>
          <a:p>
            <a:pPr algn="l"/>
            <a:r>
              <a:rPr lang="ru-RU" sz="1800" b="1" dirty="0">
                <a:latin typeface="+mj-lt"/>
              </a:rPr>
              <a:t> </a:t>
            </a:r>
            <a:r>
              <a:rPr lang="ru-RU" sz="1800" b="1" dirty="0" smtClean="0">
                <a:latin typeface="+mj-lt"/>
              </a:rPr>
              <a:t>                                                                     17 тысяч видеороликов в сети Интернета</a:t>
            </a:r>
            <a:r>
              <a:rPr lang="ru-RU" sz="1800" dirty="0" smtClean="0">
                <a:latin typeface="+mj-lt"/>
              </a:rPr>
              <a:t>.</a:t>
            </a:r>
          </a:p>
          <a:p>
            <a:r>
              <a:rPr lang="ru-RU" sz="1800" smtClean="0"/>
              <a:t>Адрес сайта:</a:t>
            </a:r>
            <a:r>
              <a:rPr lang="ru-RU" sz="1800" dirty="0"/>
              <a:t> </a:t>
            </a:r>
          </a:p>
          <a:p>
            <a:r>
              <a:rPr lang="ru-RU" sz="1800" u="sng" dirty="0" smtClean="0">
                <a:hlinkClick r:id="rId2"/>
              </a:rPr>
              <a:t>https</a:t>
            </a:r>
            <a:r>
              <a:rPr lang="ru-RU" sz="1800" u="sng" dirty="0">
                <a:hlinkClick r:id="rId2"/>
              </a:rPr>
              <a:t>://амонашвили.рф/amonashvili/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8815" y="2193586"/>
            <a:ext cx="7013985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«</a:t>
            </a:r>
            <a:r>
              <a:rPr lang="ru-RU" sz="2000" b="1" i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Истинное воспитание Ребенка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b="1" i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воспитании самих себя»</a:t>
            </a:r>
            <a:endParaRPr lang="ru-RU" sz="2000" b="1" dirty="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s://ds04.infourok.ru/uploads/ex/0d58/0007e90f-437bbfa8/img1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63" y="2387934"/>
            <a:ext cx="2840020" cy="193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0364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339" y="322728"/>
            <a:ext cx="9753600" cy="860611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«АНТОЛОГИЯ ГУМАННОЙ ПЕДАГОГИКИ»</a:t>
            </a:r>
            <a:br>
              <a:rPr lang="ru-RU" sz="2400" b="1" dirty="0">
                <a:solidFill>
                  <a:srgbClr val="0070C0"/>
                </a:solidFill>
              </a:rPr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339" y="1333947"/>
            <a:ext cx="10101429" cy="5023821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atin typeface="+mj-lt"/>
              </a:rPr>
              <a:t>Издается с 1996 года. </a:t>
            </a:r>
          </a:p>
          <a:p>
            <a:pPr algn="l"/>
            <a:r>
              <a:rPr lang="ru-RU" sz="1800" b="1" dirty="0" smtClean="0">
                <a:latin typeface="+mj-lt"/>
              </a:rPr>
              <a:t>Включает 39 книг.</a:t>
            </a:r>
          </a:p>
          <a:p>
            <a:pPr algn="l"/>
            <a:r>
              <a:rPr lang="ru-RU" sz="1800" dirty="0" smtClean="0">
                <a:latin typeface="+mj-lt"/>
              </a:rPr>
              <a:t>	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«Череда поколений подобна одному человеку, который непрерывно учится». Б. Паскаль</a:t>
            </a:r>
            <a:endParaRPr lang="ru-RU" sz="1800" dirty="0" smtClean="0">
              <a:latin typeface="+mj-lt"/>
            </a:endParaRPr>
          </a:p>
          <a:p>
            <a:pPr algn="l"/>
            <a:r>
              <a:rPr lang="ru-RU" sz="1800" i="1" dirty="0" smtClean="0"/>
              <a:t>	Сделана </a:t>
            </a:r>
            <a:r>
              <a:rPr lang="ru-RU" sz="1800" i="1" dirty="0"/>
              <a:t>попытка осмысления пройденного человечеством </a:t>
            </a:r>
            <a:r>
              <a:rPr lang="ru-RU" sz="1800" i="1" dirty="0" smtClean="0"/>
              <a:t>долгого исторического </a:t>
            </a:r>
            <a:r>
              <a:rPr lang="ru-RU" sz="1800" i="1" dirty="0"/>
              <a:t>пути, мирового и житейского опыта. </a:t>
            </a:r>
            <a:endParaRPr lang="ru-RU" sz="1800" i="1" dirty="0" smtClean="0"/>
          </a:p>
          <a:p>
            <a:pPr algn="l"/>
            <a:r>
              <a:rPr lang="ru-RU" sz="1800" i="1" dirty="0">
                <a:latin typeface="+mj-lt"/>
              </a:rPr>
              <a:t>	</a:t>
            </a:r>
            <a:r>
              <a:rPr lang="ru-RU" sz="1800" i="1" dirty="0"/>
              <a:t>Все эти труды объединяют представленные в них идеалы добра, разума, красоты и созидания</a:t>
            </a:r>
            <a:r>
              <a:rPr lang="ru-RU" sz="1800" i="1" dirty="0" smtClean="0"/>
              <a:t>.</a:t>
            </a:r>
          </a:p>
          <a:p>
            <a:pPr algn="l"/>
            <a:endParaRPr lang="ru-RU" sz="1800" i="1" dirty="0">
              <a:latin typeface="+mj-lt"/>
            </a:endParaRPr>
          </a:p>
          <a:p>
            <a:endParaRPr lang="ru-RU" sz="1800" dirty="0">
              <a:latin typeface="+mj-lt"/>
            </a:endParaRPr>
          </a:p>
        </p:txBody>
      </p:sp>
      <p:pic>
        <p:nvPicPr>
          <p:cNvPr id="4" name="Рисунок 3" descr="https://mmedia.ozone.ru/multimedia/c400/100547142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207" y="4098665"/>
            <a:ext cx="1706832" cy="2259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domchudes.com/assets/images/other/1275e5720670877a1c2b5cf16426360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850" y="3915785"/>
            <a:ext cx="1657136" cy="2291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wcbook.ru/data/book/41/41064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624" y="3614569"/>
            <a:ext cx="1712005" cy="2309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786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363</Words>
  <Application>Microsoft Office PowerPoint</Application>
  <PresentationFormat>Широкоэкранный</PresentationFormat>
  <Paragraphs>108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Мудрость воспитания: советы великих педагогов</vt:lpstr>
      <vt:lpstr>Презентация PowerPoint</vt:lpstr>
      <vt:lpstr>Презентация PowerPoint</vt:lpstr>
      <vt:lpstr>Идея народности в образовании и воспитании.</vt:lpstr>
      <vt:lpstr> семья как коллектив </vt:lpstr>
      <vt:lpstr>28.09.2018 исполнилось 100 лет со дня рождения  выдающегося советского педагога, писателя, публициста,  создателя народной (гуманной) педагогики.    Всю жизнь проработав в сельской школе, он сделал из нее научное учреждение и лабораторию по выработке педагогических методик.   «Сто советов родителям» «Сердце отдаю детям»</vt:lpstr>
      <vt:lpstr>ПЕДАГИГА СОТРУДНИЧЕСТВА</vt:lpstr>
      <vt:lpstr>ГУМАННАЯ ПЕДАГОГИКА</vt:lpstr>
      <vt:lpstr>«АНТОЛОГИЯ ГУМАННОЙ ПЕДАГОГИКИ» </vt:lpstr>
      <vt:lpstr>Желаю успехов! Обращайтесь к книгам! Книга – ваш друг и помощник.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Мудрость воспитания: советы великих педагогов</dc:title>
  <dc:creator>Пользователь Windows</dc:creator>
  <cp:lastModifiedBy>Пользователь Windows</cp:lastModifiedBy>
  <cp:revision>111</cp:revision>
  <dcterms:created xsi:type="dcterms:W3CDTF">2018-10-29T04:03:32Z</dcterms:created>
  <dcterms:modified xsi:type="dcterms:W3CDTF">2022-09-19T07:41:01Z</dcterms:modified>
</cp:coreProperties>
</file>